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95156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C4AE7-EBAD-460D-A575-A053704A263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8858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116884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283675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158656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83569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08458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09115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6194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420023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C4AE7-EBAD-460D-A575-A053704A263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40099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4C4AE7-EBAD-460D-A575-A053704A263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254666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4C4AE7-EBAD-460D-A575-A053704A2631}"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10496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4C4AE7-EBAD-460D-A575-A053704A2631}"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55532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C4AE7-EBAD-460D-A575-A053704A2631}"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21645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C4AE7-EBAD-460D-A575-A053704A263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362926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C4AE7-EBAD-460D-A575-A053704A263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CB88D6-9D59-4FF0-A874-5C270A864C43}" type="slidenum">
              <a:rPr lang="en-US" smtClean="0"/>
              <a:t>‹#›</a:t>
            </a:fld>
            <a:endParaRPr lang="en-US"/>
          </a:p>
        </p:txBody>
      </p:sp>
    </p:spTree>
    <p:extLst>
      <p:ext uri="{BB962C8B-B14F-4D97-AF65-F5344CB8AC3E}">
        <p14:creationId xmlns:p14="http://schemas.microsoft.com/office/powerpoint/2010/main" val="2501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rgbClr val="FFFF00"/>
            </a:gs>
            <a:gs pos="78000">
              <a:srgbClr val="00B0F0"/>
            </a:gs>
            <a:gs pos="72000">
              <a:schemeClr val="tx1"/>
            </a:gs>
            <a:gs pos="98000">
              <a:schemeClr val="bg1">
                <a:lumMod val="95000"/>
                <a:lumOff val="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4C4AE7-EBAD-460D-A575-A053704A2631}" type="datetimeFigureOut">
              <a:rPr lang="en-US" smtClean="0"/>
              <a:t>4/17/2017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CB88D6-9D59-4FF0-A874-5C270A864C43}" type="slidenum">
              <a:rPr lang="en-US" smtClean="0"/>
              <a:t>‹#›</a:t>
            </a:fld>
            <a:endParaRPr lang="en-US"/>
          </a:p>
        </p:txBody>
      </p:sp>
    </p:spTree>
    <p:extLst>
      <p:ext uri="{BB962C8B-B14F-4D97-AF65-F5344CB8AC3E}">
        <p14:creationId xmlns:p14="http://schemas.microsoft.com/office/powerpoint/2010/main" val="2833951494"/>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8929" y="323119"/>
            <a:ext cx="8574622" cy="2616199"/>
          </a:xfrm>
          <a:noFill/>
        </p:spPr>
        <p:txBody>
          <a:bodyPr>
            <a:normAutofit fontScale="90000"/>
            <a:scene3d>
              <a:camera prst="orthographicFront"/>
              <a:lightRig rig="threePt" dir="t"/>
            </a:scene3d>
            <a:sp3d extrusionH="57150">
              <a:bevelT w="38100" h="38100"/>
            </a:sp3d>
          </a:bodyPr>
          <a:lstStyle/>
          <a:p>
            <a:pPr algn="ctr"/>
            <a:r>
              <a:rPr lang="en-US" b="1" dirty="0" smtClean="0">
                <a:solidFill>
                  <a:schemeClr val="tx1"/>
                </a:solidFill>
                <a:effectLst>
                  <a:glow rad="101600">
                    <a:schemeClr val="bg1">
                      <a:alpha val="40000"/>
                    </a:schemeClr>
                  </a:glow>
                  <a:outerShdw blurRad="50800" dist="63500" dir="2700000" algn="tl" rotWithShape="0">
                    <a:schemeClr val="bg1">
                      <a:alpha val="48000"/>
                    </a:schemeClr>
                  </a:outerShdw>
                </a:effectLst>
                <a:latin typeface="Times New Roman" panose="02020603050405020304" pitchFamily="18" charset="0"/>
                <a:cs typeface="Times New Roman" panose="02020603050405020304" pitchFamily="18" charset="0"/>
              </a:rPr>
              <a:t>The Effects of Sulfur Dioxide on the </a:t>
            </a:r>
            <a:r>
              <a:rPr lang="en-US" b="1" dirty="0" err="1" smtClean="0">
                <a:solidFill>
                  <a:schemeClr val="tx1"/>
                </a:solidFill>
                <a:effectLst>
                  <a:glow rad="101600">
                    <a:schemeClr val="bg1">
                      <a:alpha val="40000"/>
                    </a:schemeClr>
                  </a:glow>
                  <a:outerShdw blurRad="50800" dist="63500" dir="2700000" algn="tl" rotWithShape="0">
                    <a:schemeClr val="bg1">
                      <a:alpha val="48000"/>
                    </a:schemeClr>
                  </a:outerShdw>
                </a:effectLst>
                <a:latin typeface="Times New Roman" panose="02020603050405020304" pitchFamily="18" charset="0"/>
                <a:cs typeface="Times New Roman" panose="02020603050405020304" pitchFamily="18" charset="0"/>
              </a:rPr>
              <a:t>Diné</a:t>
            </a:r>
            <a:r>
              <a:rPr lang="en-US" b="1" dirty="0" smtClean="0">
                <a:solidFill>
                  <a:schemeClr val="tx1"/>
                </a:solidFill>
                <a:effectLst>
                  <a:glow rad="101600">
                    <a:schemeClr val="bg1">
                      <a:alpha val="40000"/>
                    </a:schemeClr>
                  </a:glow>
                  <a:outerShdw blurRad="50800" dist="63500" dir="2700000" algn="tl" rotWithShape="0">
                    <a:schemeClr val="bg1">
                      <a:alpha val="48000"/>
                    </a:schemeClr>
                  </a:outerShdw>
                </a:effectLst>
                <a:latin typeface="Times New Roman" panose="02020603050405020304" pitchFamily="18" charset="0"/>
                <a:cs typeface="Times New Roman" panose="02020603050405020304" pitchFamily="18" charset="0"/>
              </a:rPr>
              <a:t> Nation</a:t>
            </a:r>
            <a:endParaRPr lang="en-US" dirty="0">
              <a:solidFill>
                <a:schemeClr val="tx1"/>
              </a:solidFill>
              <a:effectLst>
                <a:glow rad="101600">
                  <a:schemeClr val="bg1">
                    <a:alpha val="40000"/>
                  </a:schemeClr>
                </a:glow>
                <a:outerShdw blurRad="50800" dist="63500" dir="2700000" algn="tl" rotWithShape="0">
                  <a:schemeClr val="bg1">
                    <a:alpha val="48000"/>
                  </a:schemeClr>
                </a:outerShdw>
              </a:effectLst>
            </a:endParaRPr>
          </a:p>
        </p:txBody>
      </p:sp>
      <p:sp>
        <p:nvSpPr>
          <p:cNvPr id="3" name="Subtitle 2"/>
          <p:cNvSpPr>
            <a:spLocks noGrp="1"/>
          </p:cNvSpPr>
          <p:nvPr>
            <p:ph type="subTitle" idx="1"/>
          </p:nvPr>
        </p:nvSpPr>
        <p:spPr>
          <a:xfrm>
            <a:off x="3361827" y="3138138"/>
            <a:ext cx="6987645" cy="1644878"/>
          </a:xfrm>
          <a:noFill/>
        </p:spPr>
        <p:txBody>
          <a:bodyPr>
            <a:normAutofit fontScale="92500"/>
          </a:bodyPr>
          <a:lstStyle/>
          <a:p>
            <a:pPr algn="ctr"/>
            <a:r>
              <a:rPr lang="en-US" sz="3100" dirty="0" smtClean="0">
                <a:solidFill>
                  <a:schemeClr val="bg1"/>
                </a:solidFill>
                <a:latin typeface="Times New Roman" panose="02020603050405020304" pitchFamily="18" charset="0"/>
                <a:cs typeface="Times New Roman" panose="02020603050405020304" pitchFamily="18" charset="0"/>
              </a:rPr>
              <a:t>By: Brittany Jim, Jo-Dee Plummer, Ki-Jana Martinez, Chantel Becenti, and Kyle Goh</a:t>
            </a:r>
          </a:p>
          <a:p>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430" y="4164037"/>
            <a:ext cx="2381544" cy="2531355"/>
          </a:xfrm>
          <a:prstGeom prst="ellipse">
            <a:avLst/>
          </a:prstGeom>
          <a:effectLst>
            <a:softEdge rad="139700"/>
          </a:effectLst>
        </p:spPr>
      </p:pic>
    </p:spTree>
    <p:extLst>
      <p:ext uri="{BB962C8B-B14F-4D97-AF65-F5344CB8AC3E}">
        <p14:creationId xmlns:p14="http://schemas.microsoft.com/office/powerpoint/2010/main" val="8968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736" y="353292"/>
            <a:ext cx="7964177" cy="822366"/>
          </a:xfrm>
        </p:spPr>
        <p:txBody>
          <a:bodyPr/>
          <a:lstStyle/>
          <a:p>
            <a:r>
              <a:rPr lang="en-US" dirty="0" smtClean="0">
                <a:solidFill>
                  <a:schemeClr val="bg1"/>
                </a:solidFill>
              </a:rPr>
              <a:t>IV. Error Analysis (</a:t>
            </a:r>
            <a:r>
              <a:rPr lang="en-US" dirty="0" err="1" smtClean="0">
                <a:solidFill>
                  <a:schemeClr val="bg1"/>
                </a:solidFill>
              </a:rPr>
              <a:t>Jodee</a:t>
            </a:r>
            <a:r>
              <a:rPr lang="en-US" dirty="0" smtClean="0">
                <a:solidFill>
                  <a:schemeClr val="bg1"/>
                </a:solidFill>
              </a:rPr>
              <a:t> Plummer):</a:t>
            </a:r>
            <a:endParaRPr lang="en-US" dirty="0"/>
          </a:p>
        </p:txBody>
      </p:sp>
      <p:sp>
        <p:nvSpPr>
          <p:cNvPr id="4" name="Rectangle 3"/>
          <p:cNvSpPr/>
          <p:nvPr/>
        </p:nvSpPr>
        <p:spPr>
          <a:xfrm>
            <a:off x="2667989" y="1608204"/>
            <a:ext cx="6096000" cy="3785652"/>
          </a:xfrm>
          <a:prstGeom prst="rect">
            <a:avLst/>
          </a:prstGeom>
        </p:spPr>
        <p:txBody>
          <a:bodyPr>
            <a:spAutoFit/>
          </a:bodyPr>
          <a:lstStyle/>
          <a:p>
            <a:pPr lvl="0">
              <a:buClr>
                <a:schemeClr val="bg2"/>
              </a:buClr>
              <a:buSzPct val="25000"/>
            </a:pPr>
            <a:r>
              <a:rPr lang="en-US" sz="2400" u="sng" dirty="0" smtClean="0">
                <a:solidFill>
                  <a:schemeClr val="bg1"/>
                </a:solidFill>
                <a:latin typeface="Bookman Old Style" panose="02050604050505020204" pitchFamily="18" charset="0"/>
              </a:rPr>
              <a:t>-Better Group Dynamics</a:t>
            </a:r>
          </a:p>
          <a:p>
            <a:pPr lvl="0">
              <a:buClr>
                <a:schemeClr val="bg2"/>
              </a:buClr>
              <a:buSzPct val="25000"/>
            </a:pPr>
            <a:endParaRPr lang="en-US" sz="2400" u="sng" dirty="0" smtClean="0">
              <a:solidFill>
                <a:schemeClr val="bg1"/>
              </a:solidFill>
              <a:latin typeface="Bookman Old Style" panose="02050604050505020204" pitchFamily="18" charset="0"/>
            </a:endParaRPr>
          </a:p>
          <a:p>
            <a:pPr lvl="0">
              <a:buClr>
                <a:schemeClr val="dk1"/>
              </a:buClr>
              <a:buSzPct val="25000"/>
            </a:pPr>
            <a:r>
              <a:rPr lang="en-US" sz="2400" u="sng" dirty="0" smtClean="0">
                <a:solidFill>
                  <a:schemeClr val="bg1"/>
                </a:solidFill>
                <a:latin typeface="Bookman Old Style" panose="02050604050505020204" pitchFamily="18" charset="0"/>
              </a:rPr>
              <a:t>-Making sure group members are capable of assembling sensor before ordering.</a:t>
            </a:r>
          </a:p>
          <a:p>
            <a:pPr lvl="0">
              <a:buClr>
                <a:schemeClr val="dk1"/>
              </a:buClr>
              <a:buSzPct val="25000"/>
            </a:pPr>
            <a:endParaRPr lang="en-US" sz="2400" u="sng" dirty="0" smtClean="0">
              <a:solidFill>
                <a:schemeClr val="bg1"/>
              </a:solidFill>
              <a:latin typeface="Bookman Old Style" panose="02050604050505020204" pitchFamily="18" charset="0"/>
            </a:endParaRPr>
          </a:p>
          <a:p>
            <a:pPr lvl="0">
              <a:buClr>
                <a:schemeClr val="dk1"/>
              </a:buClr>
              <a:buSzPct val="25000"/>
            </a:pPr>
            <a:r>
              <a:rPr lang="en-US" sz="2400" u="sng" dirty="0" smtClean="0">
                <a:solidFill>
                  <a:schemeClr val="bg1"/>
                </a:solidFill>
                <a:latin typeface="Bookman Old Style" panose="02050604050505020204" pitchFamily="18" charset="0"/>
              </a:rPr>
              <a:t>-Time management</a:t>
            </a:r>
          </a:p>
          <a:p>
            <a:pPr lvl="0">
              <a:buClr>
                <a:schemeClr val="dk1"/>
              </a:buClr>
              <a:buSzPct val="25000"/>
            </a:pPr>
            <a:endParaRPr lang="en-US" sz="2400" u="sng" dirty="0" smtClean="0">
              <a:solidFill>
                <a:schemeClr val="bg1"/>
              </a:solidFill>
              <a:latin typeface="Bookman Old Style" panose="02050604050505020204" pitchFamily="18" charset="0"/>
            </a:endParaRPr>
          </a:p>
          <a:p>
            <a:pPr lvl="0">
              <a:buClr>
                <a:schemeClr val="dk1"/>
              </a:buClr>
              <a:buSzPct val="25000"/>
            </a:pPr>
            <a:r>
              <a:rPr lang="en-US" sz="2400" u="sng" dirty="0" smtClean="0">
                <a:solidFill>
                  <a:schemeClr val="bg1"/>
                </a:solidFill>
                <a:latin typeface="Bookman Old Style" panose="02050604050505020204" pitchFamily="18" charset="0"/>
              </a:rPr>
              <a:t>-Double checking equipment and doing final checks before</a:t>
            </a:r>
            <a:endParaRPr lang="en-US" sz="2400" dirty="0"/>
          </a:p>
        </p:txBody>
      </p:sp>
    </p:spTree>
    <p:extLst>
      <p:ext uri="{BB962C8B-B14F-4D97-AF65-F5344CB8AC3E}">
        <p14:creationId xmlns:p14="http://schemas.microsoft.com/office/powerpoint/2010/main" val="300077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 Future Research Plans</a:t>
            </a:r>
            <a:endParaRPr lang="en-US" dirty="0"/>
          </a:p>
        </p:txBody>
      </p:sp>
      <p:sp>
        <p:nvSpPr>
          <p:cNvPr id="4" name="Rectangle 3"/>
          <p:cNvSpPr/>
          <p:nvPr/>
        </p:nvSpPr>
        <p:spPr>
          <a:xfrm>
            <a:off x="2715491" y="2748235"/>
            <a:ext cx="6096000" cy="1077218"/>
          </a:xfrm>
          <a:prstGeom prst="rect">
            <a:avLst/>
          </a:prstGeom>
        </p:spPr>
        <p:txBody>
          <a:bodyPr>
            <a:spAutoFit/>
          </a:bodyPr>
          <a:lstStyle/>
          <a:p>
            <a:pPr lvl="0">
              <a:buClr>
                <a:schemeClr val="bg2"/>
              </a:buClr>
              <a:buSzPct val="25000"/>
            </a:pPr>
            <a:r>
              <a:rPr lang="en-US" sz="3200" dirty="0" smtClean="0">
                <a:solidFill>
                  <a:schemeClr val="bg1"/>
                </a:solidFill>
                <a:latin typeface="Bookman Old Style" panose="02050604050505020204" pitchFamily="18" charset="0"/>
              </a:rPr>
              <a:t>“Setting a good foundation for future DC students”</a:t>
            </a:r>
            <a:endParaRPr lang="en-US" sz="32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70927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 Acknowledgements</a:t>
            </a:r>
            <a:endParaRPr lang="en-US" dirty="0"/>
          </a:p>
        </p:txBody>
      </p:sp>
      <p:sp>
        <p:nvSpPr>
          <p:cNvPr id="4" name="Rectangle 3"/>
          <p:cNvSpPr/>
          <p:nvPr/>
        </p:nvSpPr>
        <p:spPr>
          <a:xfrm>
            <a:off x="2770588" y="2438399"/>
            <a:ext cx="8308685" cy="1384995"/>
          </a:xfrm>
          <a:prstGeom prst="rect">
            <a:avLst/>
          </a:prstGeom>
        </p:spPr>
        <p:txBody>
          <a:bodyPr wrap="none">
            <a:spAutoFit/>
          </a:bodyPr>
          <a:lstStyle/>
          <a:p>
            <a:pPr lvl="0">
              <a:buClr>
                <a:schemeClr val="bg2"/>
              </a:buClr>
              <a:buSzPct val="25000"/>
            </a:pPr>
            <a:r>
              <a:rPr lang="en-US" sz="2800" dirty="0" smtClean="0">
                <a:solidFill>
                  <a:schemeClr val="bg1"/>
                </a:solidFill>
                <a:latin typeface="Bookman Old Style" panose="02050604050505020204" pitchFamily="18" charset="0"/>
              </a:rPr>
              <a:t>-Susan Brew and AZ Space Grant Consortium</a:t>
            </a:r>
          </a:p>
          <a:p>
            <a:pPr lvl="0">
              <a:buClr>
                <a:schemeClr val="bg2"/>
              </a:buClr>
              <a:buSzPct val="25000"/>
            </a:pPr>
            <a:r>
              <a:rPr lang="en-US" sz="2800" dirty="0" smtClean="0">
                <a:solidFill>
                  <a:schemeClr val="bg1"/>
                </a:solidFill>
                <a:latin typeface="Bookman Old Style" panose="02050604050505020204" pitchFamily="18" charset="0"/>
              </a:rPr>
              <a:t>-Dr. Francis Burns (Chemistry instructor)</a:t>
            </a:r>
          </a:p>
          <a:p>
            <a:pPr lvl="0">
              <a:buClr>
                <a:schemeClr val="bg2"/>
              </a:buClr>
              <a:buSzPct val="25000"/>
            </a:pPr>
            <a:r>
              <a:rPr lang="en-US" sz="2800" dirty="0" smtClean="0">
                <a:solidFill>
                  <a:schemeClr val="bg1"/>
                </a:solidFill>
                <a:latin typeface="Bookman Old Style" panose="02050604050505020204" pitchFamily="18" charset="0"/>
              </a:rPr>
              <a:t>-Dine College</a:t>
            </a:r>
            <a:endParaRPr lang="en-US" sz="2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95458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Bookman Old Style" panose="02050604050505020204" pitchFamily="18" charset="0"/>
              </a:rPr>
              <a:t>QUESTIONS?</a:t>
            </a:r>
            <a:endParaRPr lang="en-US"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51463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489" y="192507"/>
            <a:ext cx="10018713" cy="1752599"/>
          </a:xfrm>
        </p:spPr>
        <p:txBody>
          <a:bodyPr/>
          <a:lstStyle/>
          <a:p>
            <a:r>
              <a:rPr lang="en-US" dirty="0" smtClean="0">
                <a:solidFill>
                  <a:schemeClr val="bg1"/>
                </a:solidFill>
                <a:effectLst>
                  <a:outerShdw blurRad="50800" dist="38100" dir="10800000" algn="r" rotWithShape="0">
                    <a:prstClr val="black">
                      <a:alpha val="27000"/>
                    </a:prstClr>
                  </a:outerShdw>
                </a:effectLst>
                <a:latin typeface="Arial" panose="020B0604020202020204" pitchFamily="34" charset="0"/>
                <a:cs typeface="Arial" panose="020B0604020202020204" pitchFamily="34" charset="0"/>
              </a:rPr>
              <a:t>Table of contents:</a:t>
            </a:r>
            <a:endParaRPr lang="en-US" dirty="0">
              <a:solidFill>
                <a:schemeClr val="bg1"/>
              </a:solidFill>
              <a:effectLst>
                <a:outerShdw blurRad="50800" dist="38100" dir="10800000" algn="r" rotWithShape="0">
                  <a:prstClr val="black">
                    <a:alpha val="27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4310" y="2138289"/>
            <a:ext cx="10018713" cy="4009292"/>
          </a:xfrm>
          <a:effectLst>
            <a:glow rad="101600">
              <a:schemeClr val="accent5">
                <a:satMod val="175000"/>
                <a:alpha val="40000"/>
              </a:schemeClr>
            </a:glow>
          </a:effectLst>
        </p:spPr>
        <p:txBody>
          <a:bodyPr>
            <a:normAutofit fontScale="92500" lnSpcReduction="20000"/>
          </a:bodyPr>
          <a:lstStyle/>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Background &amp; Relevance </a:t>
            </a:r>
            <a:r>
              <a:rPr lang="en-US" sz="2800" dirty="0" smtClean="0">
                <a:solidFill>
                  <a:schemeClr val="bg1"/>
                </a:solidFill>
                <a:latin typeface="Bookman Old Style" panose="02050604050505020204" pitchFamily="18" charset="0"/>
              </a:rPr>
              <a:t>(Brittany Jim)</a:t>
            </a:r>
            <a:endParaRPr lang="en-US" sz="2800" dirty="0">
              <a:solidFill>
                <a:schemeClr val="bg1"/>
              </a:solidFill>
              <a:latin typeface="Bookman Old Style" panose="02050604050505020204" pitchFamily="18" charset="0"/>
            </a:endParaRP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Dine Perspective (Brittany Jim)</a:t>
            </a: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Experimental Design (Kyle Goh</a:t>
            </a:r>
            <a:r>
              <a:rPr lang="en-US" sz="2800" dirty="0" smtClean="0">
                <a:solidFill>
                  <a:schemeClr val="bg1"/>
                </a:solidFill>
                <a:latin typeface="Bookman Old Style" panose="02050604050505020204" pitchFamily="18" charset="0"/>
              </a:rPr>
              <a:t>)</a:t>
            </a:r>
          </a:p>
          <a:p>
            <a:pPr marL="571500" indent="-571500">
              <a:buClr>
                <a:schemeClr val="tx1"/>
              </a:buClr>
              <a:buFont typeface="+mj-lt"/>
              <a:buAutoNum type="romanUcPeriod"/>
            </a:pPr>
            <a:r>
              <a:rPr lang="en-US" sz="2800" dirty="0" smtClean="0">
                <a:solidFill>
                  <a:schemeClr val="bg1"/>
                </a:solidFill>
                <a:latin typeface="Bookman Old Style" panose="02050604050505020204" pitchFamily="18" charset="0"/>
              </a:rPr>
              <a:t>Results (Kyle Goh)</a:t>
            </a:r>
            <a:endParaRPr lang="en-US" sz="2800" dirty="0">
              <a:solidFill>
                <a:schemeClr val="bg1"/>
              </a:solidFill>
              <a:latin typeface="Bookman Old Style" panose="02050604050505020204" pitchFamily="18" charset="0"/>
            </a:endParaRP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Error Analysis (Jo-Dee Plummer)</a:t>
            </a: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Future Research Plans (group)</a:t>
            </a: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Acknowledgements</a:t>
            </a:r>
          </a:p>
          <a:p>
            <a:pPr marL="571500" indent="-571500">
              <a:buClr>
                <a:schemeClr val="tx1"/>
              </a:buClr>
              <a:buFont typeface="+mj-lt"/>
              <a:buAutoNum type="romanUcPeriod"/>
            </a:pPr>
            <a:r>
              <a:rPr lang="en-US" sz="2800" dirty="0">
                <a:solidFill>
                  <a:schemeClr val="bg1"/>
                </a:solidFill>
                <a:latin typeface="Bookman Old Style" panose="02050604050505020204" pitchFamily="18" charset="0"/>
              </a:rPr>
              <a:t>Questions?</a:t>
            </a:r>
          </a:p>
          <a:p>
            <a:pPr marL="0" indent="0" algn="ctr">
              <a:buNone/>
            </a:pPr>
            <a:endParaRPr lang="en-US" dirty="0" smtClean="0">
              <a:solidFill>
                <a:schemeClr val="bg1"/>
              </a:solidFill>
            </a:endParaRPr>
          </a:p>
        </p:txBody>
      </p:sp>
      <p:sp>
        <p:nvSpPr>
          <p:cNvPr id="5" name="TextBox 4"/>
          <p:cNvSpPr txBox="1"/>
          <p:nvPr/>
        </p:nvSpPr>
        <p:spPr>
          <a:xfrm>
            <a:off x="8046720" y="6298560"/>
            <a:ext cx="2588455" cy="369332"/>
          </a:xfrm>
          <a:prstGeom prst="rect">
            <a:avLst/>
          </a:prstGeom>
          <a:noFill/>
        </p:spPr>
        <p:txBody>
          <a:bodyPr wrap="square" rtlCol="0">
            <a:spAutoFit/>
          </a:bodyPr>
          <a:lstStyle/>
          <a:p>
            <a:r>
              <a:rPr lang="en-US" dirty="0" smtClean="0"/>
              <a:t>Photo credit: ANSR 2017</a:t>
            </a:r>
            <a:endParaRPr lang="en-US" dirty="0"/>
          </a:p>
        </p:txBody>
      </p:sp>
    </p:spTree>
    <p:extLst>
      <p:ext uri="{BB962C8B-B14F-4D97-AF65-F5344CB8AC3E}">
        <p14:creationId xmlns:p14="http://schemas.microsoft.com/office/powerpoint/2010/main" val="1220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118" y="79840"/>
            <a:ext cx="10018713" cy="1073167"/>
          </a:xfrm>
        </p:spPr>
        <p:txBody>
          <a:bodyPr/>
          <a:lstStyle/>
          <a:p>
            <a:r>
              <a:rPr lang="en-US" dirty="0" smtClean="0">
                <a:solidFill>
                  <a:schemeClr val="bg1"/>
                </a:solidFill>
              </a:rPr>
              <a:t>I. Background &amp; Relevance </a:t>
            </a:r>
            <a:r>
              <a:rPr lang="en-US" dirty="0">
                <a:solidFill>
                  <a:schemeClr val="bg1"/>
                </a:solidFill>
              </a:rPr>
              <a:t>(Brittany Jim):</a:t>
            </a:r>
            <a:endParaRPr lang="en-US" dirty="0"/>
          </a:p>
        </p:txBody>
      </p:sp>
      <p:sp>
        <p:nvSpPr>
          <p:cNvPr id="12" name="TextBox 11"/>
          <p:cNvSpPr txBox="1"/>
          <p:nvPr/>
        </p:nvSpPr>
        <p:spPr>
          <a:xfrm>
            <a:off x="8904849" y="1664293"/>
            <a:ext cx="3287151" cy="4893647"/>
          </a:xfrm>
          <a:prstGeom prst="rect">
            <a:avLst/>
          </a:prstGeom>
          <a:noFill/>
        </p:spPr>
        <p:txBody>
          <a:bodyPr wrap="square" rtlCol="0">
            <a:spAutoFit/>
          </a:bodyPr>
          <a:lstStyle/>
          <a:p>
            <a:pPr lvl="0" fontAlgn="base"/>
            <a:r>
              <a:rPr lang="en-US" sz="2400" u="sng" dirty="0" smtClean="0">
                <a:solidFill>
                  <a:schemeClr val="bg1"/>
                </a:solidFill>
                <a:latin typeface="Bookman Old Style" panose="02050604050505020204" pitchFamily="18" charset="0"/>
                <a:cs typeface="Arial" panose="020B0604020202020204" pitchFamily="34" charset="0"/>
              </a:rPr>
              <a:t>What is SO2? </a:t>
            </a:r>
          </a:p>
          <a:p>
            <a:pPr lvl="0" fontAlgn="base"/>
            <a:r>
              <a:rPr lang="en-US" sz="2400" dirty="0" smtClean="0">
                <a:solidFill>
                  <a:schemeClr val="bg1"/>
                </a:solidFill>
                <a:latin typeface="Bookman Old Style" panose="02050604050505020204" pitchFamily="18" charset="0"/>
                <a:cs typeface="Arial" panose="020B0604020202020204" pitchFamily="34" charset="0"/>
              </a:rPr>
              <a:t>Sulfur </a:t>
            </a:r>
            <a:r>
              <a:rPr lang="en-US" sz="2400" dirty="0">
                <a:solidFill>
                  <a:schemeClr val="bg1"/>
                </a:solidFill>
                <a:latin typeface="Bookman Old Style" panose="02050604050505020204" pitchFamily="18" charset="0"/>
                <a:cs typeface="Arial" panose="020B0604020202020204" pitchFamily="34" charset="0"/>
              </a:rPr>
              <a:t>Dioxide is a pollutant that’s released into our atmosphere daily</a:t>
            </a:r>
            <a:r>
              <a:rPr lang="en-US" sz="2400" dirty="0" smtClean="0">
                <a:solidFill>
                  <a:schemeClr val="bg1"/>
                </a:solidFill>
                <a:latin typeface="Bookman Old Style" panose="02050604050505020204" pitchFamily="18" charset="0"/>
                <a:cs typeface="Arial" panose="020B0604020202020204" pitchFamily="34" charset="0"/>
              </a:rPr>
              <a:t>.</a:t>
            </a:r>
          </a:p>
          <a:p>
            <a:pPr lvl="0" fontAlgn="base"/>
            <a:r>
              <a:rPr lang="en-US" sz="2400" dirty="0" smtClean="0">
                <a:solidFill>
                  <a:schemeClr val="bg1"/>
                </a:solidFill>
                <a:latin typeface="Bookman Old Style" panose="02050604050505020204" pitchFamily="18" charset="0"/>
                <a:cs typeface="Arial" panose="020B0604020202020204" pitchFamily="34" charset="0"/>
              </a:rPr>
              <a:t> </a:t>
            </a:r>
            <a:endParaRPr lang="en-US" sz="2400" dirty="0">
              <a:solidFill>
                <a:schemeClr val="bg1"/>
              </a:solidFill>
              <a:latin typeface="Bookman Old Style" panose="02050604050505020204" pitchFamily="18" charset="0"/>
              <a:cs typeface="Arial" panose="020B0604020202020204" pitchFamily="34" charset="0"/>
            </a:endParaRPr>
          </a:p>
          <a:p>
            <a:pPr lvl="0" fontAlgn="base"/>
            <a:r>
              <a:rPr lang="en-US" sz="2400" dirty="0">
                <a:solidFill>
                  <a:schemeClr val="bg1"/>
                </a:solidFill>
                <a:latin typeface="Bookman Old Style" panose="02050604050505020204" pitchFamily="18" charset="0"/>
                <a:cs typeface="Arial" panose="020B0604020202020204" pitchFamily="34" charset="0"/>
              </a:rPr>
              <a:t>SO2 is an important chemical compound that people, animals, and nature come into contact with on a daily basis.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43" y="1308295"/>
            <a:ext cx="6977575" cy="2869110"/>
          </a:xfrm>
          <a:prstGeom prst="homePlate">
            <a:avLst/>
          </a:prstGeom>
          <a:ln>
            <a:noFill/>
          </a:ln>
          <a:effectLst>
            <a:softEdge rad="112500"/>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7563" b="7994"/>
          <a:stretch/>
        </p:blipFill>
        <p:spPr>
          <a:xfrm>
            <a:off x="-1" y="4041891"/>
            <a:ext cx="6443004" cy="2935684"/>
          </a:xfrm>
          <a:prstGeom prst="flowChartManualOperation">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050" y="1664293"/>
            <a:ext cx="2588821" cy="3853409"/>
          </a:xfrm>
          <a:prstGeom prst="flowChartPredefinedProcess">
            <a:avLst/>
          </a:prstGeom>
        </p:spPr>
      </p:pic>
      <p:sp>
        <p:nvSpPr>
          <p:cNvPr id="16" name="TextBox 15"/>
          <p:cNvSpPr txBox="1"/>
          <p:nvPr/>
        </p:nvSpPr>
        <p:spPr>
          <a:xfrm>
            <a:off x="5299352" y="6062972"/>
            <a:ext cx="2815258" cy="369332"/>
          </a:xfrm>
          <a:prstGeom prst="rect">
            <a:avLst/>
          </a:prstGeom>
          <a:noFill/>
        </p:spPr>
        <p:txBody>
          <a:bodyPr wrap="none" rtlCol="0">
            <a:spAutoFit/>
          </a:bodyPr>
          <a:lstStyle/>
          <a:p>
            <a:r>
              <a:rPr lang="en-US" dirty="0" smtClean="0">
                <a:solidFill>
                  <a:schemeClr val="bg1"/>
                </a:solidFill>
                <a:sym typeface="Wingdings" panose="05000000000000000000" pitchFamily="2" charset="2"/>
              </a:rPr>
              <a:t></a:t>
            </a:r>
            <a:r>
              <a:rPr lang="en-US" dirty="0" smtClean="0">
                <a:solidFill>
                  <a:schemeClr val="bg1"/>
                </a:solidFill>
              </a:rPr>
              <a:t>Four Corners Power plant</a:t>
            </a:r>
            <a:endParaRPr lang="en-US" dirty="0">
              <a:solidFill>
                <a:schemeClr val="bg1"/>
              </a:solidFill>
            </a:endParaRPr>
          </a:p>
        </p:txBody>
      </p:sp>
    </p:spTree>
    <p:extLst>
      <p:ext uri="{BB962C8B-B14F-4D97-AF65-F5344CB8AC3E}">
        <p14:creationId xmlns:p14="http://schemas.microsoft.com/office/powerpoint/2010/main" val="298373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7889" y="-114061"/>
            <a:ext cx="9563710" cy="956602"/>
          </a:xfrm>
        </p:spPr>
        <p:txBody>
          <a:bodyPr>
            <a:normAutofit/>
          </a:bodyPr>
          <a:lstStyle/>
          <a:p>
            <a:pPr algn="l"/>
            <a:r>
              <a:rPr lang="en-US" sz="4000" dirty="0" smtClean="0">
                <a:solidFill>
                  <a:schemeClr val="bg1"/>
                </a:solidFill>
              </a:rPr>
              <a:t>I. </a:t>
            </a:r>
            <a:r>
              <a:rPr lang="en-US" sz="4000" dirty="0">
                <a:solidFill>
                  <a:schemeClr val="bg1"/>
                </a:solidFill>
              </a:rPr>
              <a:t>Background &amp; Relevance (Brittany Jim):</a:t>
            </a:r>
            <a:endParaRPr lang="en-US" sz="4000" dirty="0"/>
          </a:p>
        </p:txBody>
      </p:sp>
      <p:sp>
        <p:nvSpPr>
          <p:cNvPr id="6" name="Subtitle 5"/>
          <p:cNvSpPr>
            <a:spLocks noGrp="1"/>
          </p:cNvSpPr>
          <p:nvPr>
            <p:ph type="subTitle" idx="1"/>
          </p:nvPr>
        </p:nvSpPr>
        <p:spPr>
          <a:xfrm>
            <a:off x="5781823" y="1037603"/>
            <a:ext cx="6302326" cy="2996418"/>
          </a:xfrm>
        </p:spPr>
        <p:txBody>
          <a:bodyPr>
            <a:normAutofit/>
          </a:bodyPr>
          <a:lstStyle/>
          <a:p>
            <a:pPr lvl="0" algn="ctr"/>
            <a:r>
              <a:rPr lang="en-US" sz="2400" dirty="0">
                <a:solidFill>
                  <a:schemeClr val="bg1"/>
                </a:solidFill>
              </a:rPr>
              <a:t>According to the World Health Organization, </a:t>
            </a:r>
            <a:r>
              <a:rPr lang="en-US" sz="2400" dirty="0">
                <a:solidFill>
                  <a:schemeClr val="bg1"/>
                </a:solidFill>
                <a:effectLst>
                  <a:glow rad="228600">
                    <a:srgbClr val="FF0000">
                      <a:alpha val="40000"/>
                    </a:srgbClr>
                  </a:glow>
                </a:effectLst>
              </a:rPr>
              <a:t>800,000</a:t>
            </a:r>
            <a:r>
              <a:rPr lang="en-US" sz="2400" dirty="0">
                <a:solidFill>
                  <a:schemeClr val="bg1"/>
                </a:solidFill>
              </a:rPr>
              <a:t> people die prematurely due to cardiovascular-respiratory diseases, and lung cancer resulting from air pollution throughout the world every year (</a:t>
            </a:r>
            <a:r>
              <a:rPr lang="en-US" sz="2400" dirty="0" err="1">
                <a:solidFill>
                  <a:schemeClr val="bg1"/>
                </a:solidFill>
              </a:rPr>
              <a:t>Zallaghi</a:t>
            </a:r>
            <a:r>
              <a:rPr lang="en-US" sz="2400" dirty="0">
                <a:solidFill>
                  <a:schemeClr val="bg1"/>
                </a:solidFill>
              </a:rPr>
              <a:t>, </a:t>
            </a:r>
            <a:r>
              <a:rPr lang="en-US" sz="2400" dirty="0" err="1">
                <a:solidFill>
                  <a:schemeClr val="bg1"/>
                </a:solidFill>
              </a:rPr>
              <a:t>Soleimani</a:t>
            </a:r>
            <a:r>
              <a:rPr lang="en-US" sz="2400" dirty="0">
                <a:solidFill>
                  <a:schemeClr val="bg1"/>
                </a:solidFill>
              </a:rPr>
              <a:t>, </a:t>
            </a:r>
            <a:r>
              <a:rPr lang="en-US" sz="2400" dirty="0" err="1">
                <a:solidFill>
                  <a:schemeClr val="bg1"/>
                </a:solidFill>
              </a:rPr>
              <a:t>Heidari-Farsani</a:t>
            </a:r>
            <a:r>
              <a:rPr lang="en-US" sz="2400" dirty="0">
                <a:solidFill>
                  <a:schemeClr val="bg1"/>
                </a:solidFill>
              </a:rPr>
              <a:t>, &amp; </a:t>
            </a:r>
            <a:r>
              <a:rPr lang="en-US" sz="2400" dirty="0" err="1">
                <a:solidFill>
                  <a:schemeClr val="bg1"/>
                </a:solidFill>
              </a:rPr>
              <a:t>Goudarzi</a:t>
            </a:r>
            <a:r>
              <a:rPr lang="en-US" sz="2400" dirty="0">
                <a:solidFill>
                  <a:schemeClr val="bg1"/>
                </a:solidFill>
              </a:rPr>
              <a:t>, 2015</a:t>
            </a:r>
            <a:r>
              <a:rPr lang="en-US" sz="2400" dirty="0" smtClean="0">
                <a:solidFill>
                  <a:schemeClr val="bg1"/>
                </a:solidFill>
              </a:rPr>
              <a:t>).</a:t>
            </a:r>
            <a:endParaRPr lang="en-US" sz="2400" dirty="0">
              <a:solidFill>
                <a:schemeClr val="bg1"/>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504" r="11038"/>
          <a:stretch/>
        </p:blipFill>
        <p:spPr>
          <a:xfrm>
            <a:off x="6853604" y="3456001"/>
            <a:ext cx="5338396" cy="3540296"/>
          </a:xfrm>
          <a:prstGeom prst="rect">
            <a:avLst/>
          </a:prstGeom>
          <a:ln>
            <a:noFill/>
          </a:ln>
          <a:effectLst>
            <a:softEdge rad="112500"/>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988" t="8887" r="7518" b="3392"/>
          <a:stretch/>
        </p:blipFill>
        <p:spPr>
          <a:xfrm>
            <a:off x="65360" y="1004705"/>
            <a:ext cx="5608612" cy="4902591"/>
          </a:xfrm>
          <a:prstGeom prst="rect">
            <a:avLst/>
          </a:prstGeom>
          <a:ln>
            <a:noFill/>
          </a:ln>
          <a:effectLst>
            <a:softEdge rad="112500"/>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186" r="13549"/>
          <a:stretch/>
        </p:blipFill>
        <p:spPr>
          <a:xfrm>
            <a:off x="4728560" y="4229083"/>
            <a:ext cx="2843003" cy="2572152"/>
          </a:xfrm>
          <a:prstGeom prst="flowChartManualOperation">
            <a:avLst/>
          </a:prstGeom>
          <a:ln>
            <a:noFill/>
          </a:ln>
          <a:effectLst>
            <a:softEdge rad="112500"/>
          </a:effectLst>
        </p:spPr>
      </p:pic>
    </p:spTree>
    <p:extLst>
      <p:ext uri="{BB962C8B-B14F-4D97-AF65-F5344CB8AC3E}">
        <p14:creationId xmlns:p14="http://schemas.microsoft.com/office/powerpoint/2010/main" val="14679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194" y="-243840"/>
            <a:ext cx="8762030" cy="1104314"/>
          </a:xfrm>
        </p:spPr>
        <p:txBody>
          <a:bodyPr>
            <a:noAutofit/>
          </a:bodyPr>
          <a:lstStyle/>
          <a:p>
            <a:r>
              <a:rPr lang="en-US" sz="4000" dirty="0" smtClean="0">
                <a:solidFill>
                  <a:schemeClr val="bg1"/>
                </a:solidFill>
              </a:rPr>
              <a:t>II. Dine Perspective (Brittany Jim):</a:t>
            </a:r>
            <a:endParaRPr lang="en-US" sz="4000" dirty="0">
              <a:solidFill>
                <a:schemeClr val="bg1"/>
              </a:solidFill>
            </a:endParaRPr>
          </a:p>
        </p:txBody>
      </p:sp>
      <p:sp>
        <p:nvSpPr>
          <p:cNvPr id="3" name="Content Placeholder 2"/>
          <p:cNvSpPr>
            <a:spLocks noGrp="1"/>
          </p:cNvSpPr>
          <p:nvPr>
            <p:ph type="body" sz="half" idx="2"/>
          </p:nvPr>
        </p:nvSpPr>
        <p:spPr>
          <a:xfrm>
            <a:off x="6107207" y="845234"/>
            <a:ext cx="5826973" cy="6520374"/>
          </a:xfrm>
        </p:spPr>
        <p:txBody>
          <a:bodyPr>
            <a:noAutofit/>
          </a:bodyPr>
          <a:lstStyle/>
          <a:p>
            <a:r>
              <a:rPr lang="en-US" sz="2400" i="1" dirty="0" err="1" smtClean="0">
                <a:solidFill>
                  <a:schemeClr val="bg1"/>
                </a:solidFill>
                <a:latin typeface="Bookman Old Style" panose="02050604050505020204" pitchFamily="18" charset="0"/>
                <a:cs typeface="Arial" panose="020B0604020202020204" pitchFamily="34" charset="0"/>
              </a:rPr>
              <a:t>Sa’ah</a:t>
            </a:r>
            <a:r>
              <a:rPr lang="en-US" sz="2400" i="1" dirty="0" smtClean="0">
                <a:solidFill>
                  <a:schemeClr val="bg1"/>
                </a:solidFill>
                <a:latin typeface="Bookman Old Style" panose="02050604050505020204" pitchFamily="18" charset="0"/>
                <a:cs typeface="Arial" panose="020B0604020202020204" pitchFamily="34" charset="0"/>
              </a:rPr>
              <a:t> </a:t>
            </a:r>
            <a:r>
              <a:rPr lang="en-US" sz="2400" i="1" dirty="0" err="1" smtClean="0">
                <a:solidFill>
                  <a:schemeClr val="bg1"/>
                </a:solidFill>
                <a:latin typeface="Bookman Old Style" panose="02050604050505020204" pitchFamily="18" charset="0"/>
                <a:cs typeface="Arial" panose="020B0604020202020204" pitchFamily="34" charset="0"/>
              </a:rPr>
              <a:t>Naaghai</a:t>
            </a:r>
            <a:r>
              <a:rPr lang="en-US" sz="2400" i="1" dirty="0" smtClean="0">
                <a:solidFill>
                  <a:schemeClr val="bg1"/>
                </a:solidFill>
                <a:latin typeface="Bookman Old Style" panose="02050604050505020204" pitchFamily="18" charset="0"/>
                <a:cs typeface="Arial" panose="020B0604020202020204" pitchFamily="34" charset="0"/>
              </a:rPr>
              <a:t> </a:t>
            </a:r>
            <a:r>
              <a:rPr lang="en-US" sz="2400" i="1" dirty="0" err="1" smtClean="0">
                <a:solidFill>
                  <a:schemeClr val="bg1"/>
                </a:solidFill>
                <a:latin typeface="Bookman Old Style" panose="02050604050505020204" pitchFamily="18" charset="0"/>
                <a:cs typeface="Arial" panose="020B0604020202020204" pitchFamily="34" charset="0"/>
              </a:rPr>
              <a:t>Bik’eh</a:t>
            </a:r>
            <a:r>
              <a:rPr lang="en-US" sz="2400" i="1" dirty="0" smtClean="0">
                <a:solidFill>
                  <a:schemeClr val="bg1"/>
                </a:solidFill>
                <a:latin typeface="Bookman Old Style" panose="02050604050505020204" pitchFamily="18" charset="0"/>
                <a:cs typeface="Arial" panose="020B0604020202020204" pitchFamily="34" charset="0"/>
              </a:rPr>
              <a:t> </a:t>
            </a:r>
            <a:r>
              <a:rPr lang="en-US" sz="2400" i="1" dirty="0" err="1" smtClean="0">
                <a:solidFill>
                  <a:schemeClr val="bg1"/>
                </a:solidFill>
                <a:latin typeface="Bookman Old Style" panose="02050604050505020204" pitchFamily="18" charset="0"/>
                <a:cs typeface="Arial" panose="020B0604020202020204" pitchFamily="34" charset="0"/>
              </a:rPr>
              <a:t>Hozhoon</a:t>
            </a:r>
            <a:r>
              <a:rPr lang="en-US" sz="2400" i="1" dirty="0">
                <a:solidFill>
                  <a:schemeClr val="bg1"/>
                </a:solidFill>
                <a:latin typeface="Bookman Old Style" panose="02050604050505020204" pitchFamily="18" charset="0"/>
                <a:cs typeface="Arial" panose="020B0604020202020204" pitchFamily="34" charset="0"/>
              </a:rPr>
              <a:t> </a:t>
            </a:r>
            <a:r>
              <a:rPr lang="en-US" sz="2400" i="1" dirty="0" smtClean="0">
                <a:solidFill>
                  <a:schemeClr val="bg1"/>
                </a:solidFill>
                <a:latin typeface="Bookman Old Style" panose="02050604050505020204" pitchFamily="18" charset="0"/>
                <a:cs typeface="Arial" panose="020B0604020202020204" pitchFamily="34" charset="0"/>
              </a:rPr>
              <a:t>(SNBH): </a:t>
            </a:r>
          </a:p>
          <a:p>
            <a:pPr marL="0" indent="0">
              <a:buNone/>
            </a:pPr>
            <a:endParaRPr lang="en-US" sz="2400" i="1" dirty="0" smtClean="0">
              <a:solidFill>
                <a:schemeClr val="bg1"/>
              </a:solidFill>
              <a:latin typeface="Arial" panose="020B0604020202020204" pitchFamily="34" charset="0"/>
              <a:cs typeface="Arial" panose="020B0604020202020204" pitchFamily="34" charset="0"/>
            </a:endParaRPr>
          </a:p>
          <a:p>
            <a:r>
              <a:rPr lang="en-US" sz="2400" i="1" dirty="0" smtClean="0">
                <a:solidFill>
                  <a:schemeClr val="bg1"/>
                </a:solidFill>
                <a:latin typeface="Bookman Old Style" panose="02050604050505020204" pitchFamily="18" charset="0"/>
                <a:cs typeface="Arial" panose="020B0604020202020204" pitchFamily="34" charset="0"/>
              </a:rPr>
              <a:t>A true-respectful relationship for one’s self, family, as well as extended kin: which includes </a:t>
            </a:r>
            <a:r>
              <a:rPr lang="en-US" sz="2400" i="1" u="wavy" dirty="0" smtClean="0">
                <a:solidFill>
                  <a:schemeClr val="bg1"/>
                </a:solidFill>
                <a:effectLst>
                  <a:glow rad="228600">
                    <a:srgbClr val="00B0F0">
                      <a:alpha val="40000"/>
                    </a:srgbClr>
                  </a:glow>
                </a:effectLst>
                <a:latin typeface="Bookman Old Style" panose="02050604050505020204" pitchFamily="18" charset="0"/>
                <a:cs typeface="Arial" panose="020B0604020202020204" pitchFamily="34" charset="0"/>
              </a:rPr>
              <a:t>our entire environment, cosmic order, and all creations within our universe. </a:t>
            </a:r>
          </a:p>
          <a:p>
            <a:endParaRPr lang="en-US" sz="2400" b="1" i="1" dirty="0" smtClean="0">
              <a:solidFill>
                <a:schemeClr val="bg1"/>
              </a:solidFill>
              <a:latin typeface="Bookman Old Style" panose="02050604050505020204" pitchFamily="18" charset="0"/>
              <a:cs typeface="Arial" panose="020B0604020202020204" pitchFamily="34" charset="0"/>
            </a:endParaRPr>
          </a:p>
          <a:p>
            <a:r>
              <a:rPr lang="en-US" sz="2400" i="1" dirty="0" smtClean="0">
                <a:solidFill>
                  <a:schemeClr val="bg1"/>
                </a:solidFill>
                <a:latin typeface="Bookman Old Style" panose="02050604050505020204" pitchFamily="18" charset="0"/>
                <a:cs typeface="Arial" panose="020B0604020202020204" pitchFamily="34" charset="0"/>
              </a:rPr>
              <a:t>If we live by SNBH then our ancestors said, </a:t>
            </a:r>
            <a:r>
              <a:rPr lang="en-US" sz="2400" i="1" dirty="0" smtClean="0">
                <a:solidFill>
                  <a:schemeClr val="bg1"/>
                </a:solidFill>
                <a:effectLst>
                  <a:glow rad="63500">
                    <a:schemeClr val="bg1">
                      <a:alpha val="40000"/>
                    </a:schemeClr>
                  </a:glow>
                </a:effectLst>
                <a:latin typeface="Bookman Old Style" panose="02050604050505020204" pitchFamily="18" charset="0"/>
                <a:cs typeface="Arial" panose="020B0604020202020204" pitchFamily="34" charset="0"/>
              </a:rPr>
              <a:t>“you will always breathe good clean air, have clean sunlight, &amp; drink clear water.”</a:t>
            </a:r>
            <a:endParaRPr lang="en-US" sz="2400" i="1" dirty="0">
              <a:solidFill>
                <a:schemeClr val="bg1"/>
              </a:solidFill>
              <a:effectLst>
                <a:glow rad="63500">
                  <a:schemeClr val="bg1">
                    <a:alpha val="40000"/>
                  </a:schemeClr>
                </a:glow>
              </a:effectLst>
              <a:latin typeface="Bookman Old Style" panose="02050604050505020204" pitchFamily="18"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520505"/>
            <a:ext cx="5495147" cy="6217919"/>
          </a:xfrm>
          <a:prstGeom prst="ellipse">
            <a:avLst/>
          </a:prstGeom>
          <a:scene3d>
            <a:camera prst="orthographicFront"/>
            <a:lightRig rig="threePt" dir="t"/>
          </a:scene3d>
          <a:sp3d>
            <a:bevelT/>
          </a:sp3d>
        </p:spPr>
      </p:pic>
    </p:spTree>
    <p:extLst>
      <p:ext uri="{BB962C8B-B14F-4D97-AF65-F5344CB8AC3E}">
        <p14:creationId xmlns:p14="http://schemas.microsoft.com/office/powerpoint/2010/main" val="317246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186" y="204691"/>
            <a:ext cx="10018713" cy="1219414"/>
          </a:xfrm>
        </p:spPr>
        <p:txBody>
          <a:bodyPr/>
          <a:lstStyle/>
          <a:p>
            <a:r>
              <a:rPr lang="en-US" dirty="0" smtClean="0">
                <a:solidFill>
                  <a:schemeClr val="bg1"/>
                </a:solidFill>
              </a:rPr>
              <a:t>II. Dine Perspective (Brittany Jim):</a:t>
            </a:r>
            <a:endParaRPr lang="en-US" dirty="0">
              <a:solidFill>
                <a:schemeClr val="bg1"/>
              </a:solidFill>
            </a:endParaRPr>
          </a:p>
        </p:txBody>
      </p:sp>
      <p:sp>
        <p:nvSpPr>
          <p:cNvPr id="3" name="Content Placeholder 2"/>
          <p:cNvSpPr>
            <a:spLocks noGrp="1"/>
          </p:cNvSpPr>
          <p:nvPr>
            <p:ph idx="1"/>
          </p:nvPr>
        </p:nvSpPr>
        <p:spPr>
          <a:xfrm>
            <a:off x="3254365" y="1424105"/>
            <a:ext cx="8516924" cy="5092605"/>
          </a:xfrm>
        </p:spPr>
        <p:txBody>
          <a:bodyPr>
            <a:normAutofit fontScale="92500" lnSpcReduction="10000"/>
          </a:bodyPr>
          <a:lstStyle/>
          <a:p>
            <a:r>
              <a:rPr lang="en-US" dirty="0" smtClean="0">
                <a:solidFill>
                  <a:schemeClr val="bg1"/>
                </a:solidFill>
                <a:latin typeface="Bookman Old Style" panose="02050604050505020204" pitchFamily="18" charset="0"/>
              </a:rPr>
              <a:t>Today the lifestyle and actions of many don’t fully meet SNBH 100%.</a:t>
            </a:r>
          </a:p>
          <a:p>
            <a:endParaRPr lang="en-US" dirty="0" smtClean="0">
              <a:solidFill>
                <a:schemeClr val="bg1"/>
              </a:solidFill>
              <a:latin typeface="Bookman Old Style" panose="02050604050505020204" pitchFamily="18" charset="0"/>
            </a:endParaRPr>
          </a:p>
          <a:p>
            <a:r>
              <a:rPr lang="en-US" dirty="0" smtClean="0">
                <a:solidFill>
                  <a:schemeClr val="bg1"/>
                </a:solidFill>
                <a:latin typeface="Bookman Old Style" panose="02050604050505020204" pitchFamily="18" charset="0"/>
              </a:rPr>
              <a:t>As a result from our actions I believe the atmosphere is polluted, our water and natural environment are dying and drying up, many animals are going extinct, our earth is getting warmer, and our breath of life is not as it should be. </a:t>
            </a:r>
          </a:p>
          <a:p>
            <a:pPr marL="0" indent="0">
              <a:buNone/>
            </a:pPr>
            <a:endParaRPr lang="en-US" dirty="0" smtClean="0">
              <a:solidFill>
                <a:schemeClr val="bg1"/>
              </a:solidFill>
              <a:latin typeface="Bookman Old Style" panose="02050604050505020204" pitchFamily="18" charset="0"/>
            </a:endParaRPr>
          </a:p>
          <a:p>
            <a:r>
              <a:rPr lang="en-US" dirty="0" smtClean="0">
                <a:solidFill>
                  <a:schemeClr val="bg1"/>
                </a:solidFill>
                <a:latin typeface="Bookman Old Style" panose="02050604050505020204" pitchFamily="18" charset="0"/>
              </a:rPr>
              <a:t>“7 generations concept” </a:t>
            </a:r>
          </a:p>
          <a:p>
            <a:endParaRPr lang="en-US" dirty="0" smtClean="0">
              <a:solidFill>
                <a:schemeClr val="bg1"/>
              </a:solidFill>
              <a:latin typeface="Bookman Old Style" panose="02050604050505020204" pitchFamily="18" charset="0"/>
            </a:endParaRPr>
          </a:p>
          <a:p>
            <a:r>
              <a:rPr lang="en-US" dirty="0" smtClean="0">
                <a:solidFill>
                  <a:schemeClr val="bg1"/>
                </a:solidFill>
                <a:latin typeface="Bookman Old Style" panose="02050604050505020204" pitchFamily="18" charset="0"/>
              </a:rPr>
              <a:t>Elders say, “you are like a plant, take care of yourself and your surroundings &amp; you will bloom healthy”.</a:t>
            </a:r>
            <a:endParaRPr lang="en-US" dirty="0">
              <a:solidFill>
                <a:schemeClr val="bg1"/>
              </a:solidFill>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2" y="195379"/>
            <a:ext cx="2834921" cy="4615772"/>
          </a:xfrm>
          <a:prstGeom prst="ellipse">
            <a:avLst/>
          </a:prstGeom>
          <a:ln>
            <a:noFill/>
          </a:ln>
          <a:effectLst>
            <a:softEdge rad="112500"/>
          </a:effectLst>
        </p:spPr>
      </p:pic>
      <p:sp>
        <p:nvSpPr>
          <p:cNvPr id="5" name="TextBox 4"/>
          <p:cNvSpPr txBox="1"/>
          <p:nvPr/>
        </p:nvSpPr>
        <p:spPr>
          <a:xfrm>
            <a:off x="-110320" y="4437697"/>
            <a:ext cx="3181604" cy="2420303"/>
          </a:xfrm>
          <a:prstGeom prst="heart">
            <a:avLst/>
          </a:prstGeom>
          <a:gradFill flip="none" rotWithShape="1">
            <a:gsLst>
              <a:gs pos="0">
                <a:schemeClr val="accent4">
                  <a:lumMod val="40000"/>
                  <a:lumOff val="60000"/>
                </a:schemeClr>
              </a:gs>
              <a:gs pos="46000">
                <a:srgbClr val="FF0000"/>
              </a:gs>
              <a:gs pos="100000">
                <a:schemeClr val="accent4">
                  <a:lumMod val="60000"/>
                </a:schemeClr>
              </a:gs>
            </a:gsLst>
            <a:path path="circle">
              <a:fillToRect l="50000" t="130000" r="50000" b="-30000"/>
            </a:path>
            <a:tileRect/>
          </a:gradFill>
        </p:spPr>
        <p:txBody>
          <a:bodyPr wrap="square" rtlCol="0">
            <a:spAutoFit/>
          </a:bodyPr>
          <a:lstStyle/>
          <a:p>
            <a:pPr algn="ctr"/>
            <a:r>
              <a:rPr lang="en-US" sz="2000" b="1" dirty="0" smtClean="0">
                <a:solidFill>
                  <a:schemeClr val="bg1"/>
                </a:solidFill>
                <a:latin typeface="Book Antiqua" panose="02040602050305030304" pitchFamily="18" charset="0"/>
              </a:rPr>
              <a:t>“</a:t>
            </a:r>
            <a:r>
              <a:rPr lang="en-US" sz="2000" b="1" dirty="0" err="1" smtClean="0">
                <a:solidFill>
                  <a:schemeClr val="bg1"/>
                </a:solidFill>
                <a:latin typeface="Book Antiqua" panose="02040602050305030304" pitchFamily="18" charset="0"/>
              </a:rPr>
              <a:t>Nahasdzaan</a:t>
            </a:r>
            <a:r>
              <a:rPr lang="en-US" sz="2000" b="1" dirty="0" smtClean="0">
                <a:solidFill>
                  <a:schemeClr val="bg1"/>
                </a:solidFill>
                <a:latin typeface="Book Antiqua" panose="02040602050305030304" pitchFamily="18" charset="0"/>
              </a:rPr>
              <a:t> </a:t>
            </a:r>
            <a:r>
              <a:rPr lang="en-US" sz="2000" b="1" dirty="0" err="1" smtClean="0">
                <a:solidFill>
                  <a:schemeClr val="bg1"/>
                </a:solidFill>
                <a:latin typeface="Book Antiqua" panose="02040602050305030304" pitchFamily="18" charset="0"/>
              </a:rPr>
              <a:t>Shima</a:t>
            </a:r>
            <a:r>
              <a:rPr lang="en-US" sz="2000" b="1" dirty="0" smtClean="0">
                <a:solidFill>
                  <a:schemeClr val="bg1"/>
                </a:solidFill>
                <a:latin typeface="Book Antiqua" panose="02040602050305030304" pitchFamily="18" charset="0"/>
              </a:rPr>
              <a:t>”</a:t>
            </a:r>
          </a:p>
          <a:p>
            <a:pPr algn="ctr"/>
            <a:r>
              <a:rPr lang="en-US" sz="2000" b="1" dirty="0" smtClean="0">
                <a:solidFill>
                  <a:schemeClr val="bg1"/>
                </a:solidFill>
                <a:latin typeface="Book Antiqua" panose="02040602050305030304" pitchFamily="18" charset="0"/>
              </a:rPr>
              <a:t>“</a:t>
            </a:r>
            <a:r>
              <a:rPr lang="en-US" sz="2000" b="1" dirty="0" err="1" smtClean="0">
                <a:solidFill>
                  <a:schemeClr val="bg1"/>
                </a:solidFill>
                <a:latin typeface="Book Antiqua" panose="02040602050305030304" pitchFamily="18" charset="0"/>
              </a:rPr>
              <a:t>Nilch’i</a:t>
            </a:r>
            <a:r>
              <a:rPr lang="en-US" sz="2000" b="1" dirty="0" smtClean="0">
                <a:solidFill>
                  <a:schemeClr val="bg1"/>
                </a:solidFill>
                <a:latin typeface="Book Antiqua" panose="02040602050305030304" pitchFamily="18" charset="0"/>
              </a:rPr>
              <a:t> </a:t>
            </a:r>
            <a:r>
              <a:rPr lang="en-US" sz="2000" b="1" dirty="0" err="1" smtClean="0">
                <a:solidFill>
                  <a:schemeClr val="bg1"/>
                </a:solidFill>
                <a:latin typeface="Book Antiqua" panose="02040602050305030304" pitchFamily="18" charset="0"/>
              </a:rPr>
              <a:t>Diyin</a:t>
            </a:r>
            <a:r>
              <a:rPr lang="en-US" sz="2000" b="1" dirty="0" smtClean="0">
                <a:solidFill>
                  <a:schemeClr val="bg1"/>
                </a:solidFill>
                <a:latin typeface="Book Antiqua" panose="02040602050305030304" pitchFamily="18" charset="0"/>
              </a:rPr>
              <a:t>” </a:t>
            </a:r>
            <a:endParaRPr lang="en-US" sz="2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614052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034" y="282039"/>
            <a:ext cx="6911544" cy="691737"/>
          </a:xfrm>
        </p:spPr>
        <p:txBody>
          <a:bodyPr>
            <a:normAutofit fontScale="90000"/>
          </a:bodyPr>
          <a:lstStyle/>
          <a:p>
            <a:r>
              <a:rPr lang="en-US" dirty="0" smtClean="0">
                <a:solidFill>
                  <a:schemeClr val="bg1"/>
                </a:solidFill>
              </a:rPr>
              <a:t>III. Experimental Design (Kyle Goh):</a:t>
            </a:r>
            <a:endParaRPr lang="en-US" dirty="0"/>
          </a:p>
        </p:txBody>
      </p:sp>
      <p:sp>
        <p:nvSpPr>
          <p:cNvPr id="4" name="Rectangle 3"/>
          <p:cNvSpPr/>
          <p:nvPr/>
        </p:nvSpPr>
        <p:spPr>
          <a:xfrm>
            <a:off x="5866409" y="1484266"/>
            <a:ext cx="5759533" cy="4209357"/>
          </a:xfrm>
          <a:prstGeom prst="rect">
            <a:avLst/>
          </a:prstGeom>
        </p:spPr>
        <p:txBody>
          <a:bodyPr wrap="square">
            <a:spAutoFit/>
          </a:bodyPr>
          <a:lstStyle/>
          <a:p>
            <a:pPr marL="285750" lvl="0" indent="-298450">
              <a:lnSpc>
                <a:spcPct val="90000"/>
              </a:lnSpc>
              <a:buClr>
                <a:schemeClr val="dk1"/>
              </a:buClr>
              <a:buSzPct val="100000"/>
              <a:buFont typeface="Arial"/>
              <a:buChar char="•"/>
            </a:pPr>
            <a:r>
              <a:rPr lang="en-US" sz="2400" u="sng" dirty="0" err="1" smtClean="0">
                <a:solidFill>
                  <a:schemeClr val="bg1"/>
                </a:solidFill>
                <a:latin typeface="Bookman Old Style" panose="02050604050505020204" pitchFamily="18" charset="0"/>
                <a:ea typeface="Calibri"/>
                <a:cs typeface="Calibri"/>
                <a:sym typeface="Calibri"/>
              </a:rPr>
              <a:t>Hypothesis:</a:t>
            </a:r>
            <a:r>
              <a:rPr lang="en-US" sz="2400" dirty="0" err="1" smtClean="0">
                <a:solidFill>
                  <a:schemeClr val="bg1"/>
                </a:solidFill>
                <a:latin typeface="Bookman Old Style" panose="02050604050505020204" pitchFamily="18" charset="0"/>
              </a:rPr>
              <a:t>T</a:t>
            </a:r>
            <a:r>
              <a:rPr lang="en-US" sz="2400" dirty="0" err="1" smtClean="0">
                <a:solidFill>
                  <a:schemeClr val="bg1"/>
                </a:solidFill>
                <a:latin typeface="Bookman Old Style" panose="02050604050505020204" pitchFamily="18" charset="0"/>
                <a:ea typeface="Calibri"/>
                <a:cs typeface="Calibri"/>
                <a:sym typeface="Calibri"/>
              </a:rPr>
              <a:t>he</a:t>
            </a:r>
            <a:r>
              <a:rPr lang="en-US" sz="2400" dirty="0" smtClean="0">
                <a:solidFill>
                  <a:schemeClr val="bg1"/>
                </a:solidFill>
                <a:latin typeface="Bookman Old Style" panose="02050604050505020204" pitchFamily="18" charset="0"/>
                <a:ea typeface="Calibri"/>
                <a:cs typeface="Calibri"/>
                <a:sym typeface="Calibri"/>
              </a:rPr>
              <a:t> </a:t>
            </a:r>
            <a:r>
              <a:rPr lang="en-US" sz="2400" dirty="0">
                <a:solidFill>
                  <a:schemeClr val="bg1"/>
                </a:solidFill>
                <a:latin typeface="Bookman Old Style" panose="02050604050505020204" pitchFamily="18" charset="0"/>
                <a:ea typeface="Calibri"/>
                <a:cs typeface="Calibri"/>
                <a:sym typeface="Calibri"/>
              </a:rPr>
              <a:t>measurements of SO2 in the atmosphere would increase as the helium balloon traveled from Dine College Campus over the </a:t>
            </a:r>
            <a:r>
              <a:rPr lang="en-US" sz="2400" dirty="0" err="1">
                <a:solidFill>
                  <a:schemeClr val="bg1"/>
                </a:solidFill>
                <a:latin typeface="Bookman Old Style" panose="02050604050505020204" pitchFamily="18" charset="0"/>
                <a:ea typeface="Calibri"/>
                <a:cs typeface="Calibri"/>
                <a:sym typeface="Calibri"/>
              </a:rPr>
              <a:t>Chuska</a:t>
            </a:r>
            <a:r>
              <a:rPr lang="en-US" sz="2400" dirty="0">
                <a:solidFill>
                  <a:schemeClr val="bg1"/>
                </a:solidFill>
                <a:latin typeface="Bookman Old Style" panose="02050604050505020204" pitchFamily="18" charset="0"/>
                <a:ea typeface="Calibri"/>
                <a:cs typeface="Calibri"/>
                <a:sym typeface="Calibri"/>
              </a:rPr>
              <a:t> Mountains to</a:t>
            </a:r>
            <a:r>
              <a:rPr lang="en-US" sz="2400" dirty="0">
                <a:solidFill>
                  <a:schemeClr val="bg1"/>
                </a:solidFill>
                <a:latin typeface="Bookman Old Style" panose="02050604050505020204" pitchFamily="18" charset="0"/>
              </a:rPr>
              <a:t> the east.</a:t>
            </a:r>
          </a:p>
          <a:p>
            <a:pPr marL="285750" lvl="0" indent="-298450">
              <a:lnSpc>
                <a:spcPct val="90000"/>
              </a:lnSpc>
              <a:spcBef>
                <a:spcPts val="1000"/>
              </a:spcBef>
              <a:buClr>
                <a:schemeClr val="dk1"/>
              </a:buClr>
              <a:buSzPct val="100000"/>
              <a:buFont typeface="Arial"/>
              <a:buChar char="•"/>
            </a:pPr>
            <a:r>
              <a:rPr lang="en-US" sz="2400" dirty="0">
                <a:solidFill>
                  <a:schemeClr val="bg1"/>
                </a:solidFill>
                <a:latin typeface="Bookman Old Style" panose="02050604050505020204" pitchFamily="18" charset="0"/>
                <a:ea typeface="Calibri"/>
                <a:cs typeface="Calibri"/>
                <a:sym typeface="Calibri"/>
              </a:rPr>
              <a:t>We hypothesized th</a:t>
            </a:r>
            <a:r>
              <a:rPr lang="en-US" sz="2400" dirty="0">
                <a:solidFill>
                  <a:schemeClr val="bg1"/>
                </a:solidFill>
                <a:latin typeface="Bookman Old Style" panose="02050604050505020204" pitchFamily="18" charset="0"/>
              </a:rPr>
              <a:t>is because there are </a:t>
            </a:r>
            <a:r>
              <a:rPr lang="en-US" sz="2400" dirty="0">
                <a:solidFill>
                  <a:schemeClr val="bg1"/>
                </a:solidFill>
                <a:latin typeface="Bookman Old Style" panose="02050604050505020204" pitchFamily="18" charset="0"/>
                <a:ea typeface="Calibri"/>
                <a:cs typeface="Calibri"/>
                <a:sym typeface="Calibri"/>
              </a:rPr>
              <a:t>two coal generated power plants </a:t>
            </a:r>
            <a:r>
              <a:rPr lang="en-US" sz="2400" dirty="0">
                <a:solidFill>
                  <a:schemeClr val="bg1"/>
                </a:solidFill>
                <a:latin typeface="Bookman Old Style" panose="02050604050505020204" pitchFamily="18" charset="0"/>
              </a:rPr>
              <a:t>within the</a:t>
            </a:r>
            <a:r>
              <a:rPr lang="en-US" sz="2400" dirty="0">
                <a:solidFill>
                  <a:schemeClr val="bg1"/>
                </a:solidFill>
                <a:latin typeface="Bookman Old Style" panose="02050604050505020204" pitchFamily="18" charset="0"/>
                <a:ea typeface="Calibri"/>
                <a:cs typeface="Calibri"/>
                <a:sym typeface="Calibri"/>
              </a:rPr>
              <a:t> area. There is also a visible haze above th</a:t>
            </a:r>
            <a:r>
              <a:rPr lang="en-US" sz="2400" dirty="0">
                <a:solidFill>
                  <a:schemeClr val="bg1"/>
                </a:solidFill>
                <a:latin typeface="Bookman Old Style" panose="02050604050505020204" pitchFamily="18" charset="0"/>
              </a:rPr>
              <a:t>e</a:t>
            </a:r>
            <a:r>
              <a:rPr lang="en-US" sz="2400" dirty="0">
                <a:solidFill>
                  <a:schemeClr val="bg1"/>
                </a:solidFill>
                <a:latin typeface="Bookman Old Style" panose="02050604050505020204" pitchFamily="18" charset="0"/>
                <a:ea typeface="Calibri"/>
                <a:cs typeface="Calibri"/>
                <a:sym typeface="Calibri"/>
              </a:rPr>
              <a:t> area</a:t>
            </a:r>
            <a:r>
              <a:rPr lang="en-US" sz="2400" dirty="0">
                <a:solidFill>
                  <a:schemeClr val="bg1"/>
                </a:solidFill>
                <a:latin typeface="Bookman Old Style" panose="02050604050505020204" pitchFamily="18" charset="0"/>
              </a:rPr>
              <a:t> which could contribute</a:t>
            </a:r>
            <a:r>
              <a:rPr lang="en-US" sz="2400" dirty="0">
                <a:solidFill>
                  <a:schemeClr val="bg1"/>
                </a:solidFill>
                <a:latin typeface="Bookman Old Style" panose="02050604050505020204" pitchFamily="18" charset="0"/>
                <a:ea typeface="Calibri"/>
                <a:cs typeface="Calibri"/>
                <a:sym typeface="Calibri"/>
              </a:rPr>
              <a:t> t</a:t>
            </a:r>
            <a:r>
              <a:rPr lang="en-US" sz="2400" dirty="0">
                <a:solidFill>
                  <a:schemeClr val="bg1"/>
                </a:solidFill>
                <a:latin typeface="Bookman Old Style" panose="02050604050505020204" pitchFamily="18" charset="0"/>
              </a:rPr>
              <a:t>o higher concentrations of </a:t>
            </a:r>
            <a:r>
              <a:rPr lang="en-US" sz="2400" dirty="0">
                <a:solidFill>
                  <a:schemeClr val="bg1"/>
                </a:solidFill>
                <a:latin typeface="Bookman Old Style" panose="02050604050505020204" pitchFamily="18" charset="0"/>
                <a:ea typeface="Calibri"/>
                <a:cs typeface="Calibri"/>
                <a:sym typeface="Calibri"/>
              </a:rPr>
              <a:t>SO2</a:t>
            </a:r>
            <a:r>
              <a:rPr lang="en-US" sz="2400" dirty="0">
                <a:solidFill>
                  <a:schemeClr val="bg1"/>
                </a:solidFill>
                <a:latin typeface="Bookman Old Style" panose="02050604050505020204" pitchFamily="18" charset="0"/>
              </a:rPr>
              <a:t>.</a:t>
            </a:r>
            <a:endParaRPr lang="en-US" sz="2400" dirty="0">
              <a:solidFill>
                <a:schemeClr val="bg1"/>
              </a:solidFill>
              <a:latin typeface="Bookman Old Style" panose="02050604050505020204" pitchFamily="18" charset="0"/>
            </a:endParaRPr>
          </a:p>
        </p:txBody>
      </p:sp>
      <p:pic>
        <p:nvPicPr>
          <p:cNvPr id="5" name="Shape 132"/>
          <p:cNvPicPr preferRelativeResize="0"/>
          <p:nvPr/>
        </p:nvPicPr>
        <p:blipFill rotWithShape="1">
          <a:blip r:embed="rId2">
            <a:alphaModFix/>
          </a:blip>
          <a:srcRect l="7944"/>
          <a:stretch/>
        </p:blipFill>
        <p:spPr>
          <a:xfrm>
            <a:off x="106879" y="1140031"/>
            <a:ext cx="5367646" cy="5367647"/>
          </a:xfrm>
          <a:prstGeom prst="rect">
            <a:avLst/>
          </a:prstGeom>
          <a:noFill/>
          <a:ln>
            <a:noFill/>
          </a:ln>
        </p:spPr>
      </p:pic>
    </p:spTree>
    <p:extLst>
      <p:ext uri="{BB962C8B-B14F-4D97-AF65-F5344CB8AC3E}">
        <p14:creationId xmlns:p14="http://schemas.microsoft.com/office/powerpoint/2010/main" val="234288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605" y="685801"/>
            <a:ext cx="7655419" cy="762990"/>
          </a:xfrm>
        </p:spPr>
        <p:txBody>
          <a:bodyPr/>
          <a:lstStyle/>
          <a:p>
            <a:r>
              <a:rPr lang="en-US" dirty="0">
                <a:solidFill>
                  <a:schemeClr val="bg1"/>
                </a:solidFill>
              </a:rPr>
              <a:t>III. Experimental Design (Kyle Goh):</a:t>
            </a:r>
            <a:endParaRPr lang="en-US" dirty="0"/>
          </a:p>
        </p:txBody>
      </p:sp>
      <p:sp>
        <p:nvSpPr>
          <p:cNvPr id="4" name="Rectangle 3"/>
          <p:cNvSpPr/>
          <p:nvPr/>
        </p:nvSpPr>
        <p:spPr>
          <a:xfrm>
            <a:off x="5090556" y="1803719"/>
            <a:ext cx="6096000" cy="4062651"/>
          </a:xfrm>
          <a:prstGeom prst="rect">
            <a:avLst/>
          </a:prstGeom>
        </p:spPr>
        <p:txBody>
          <a:bodyPr>
            <a:spAutoFit/>
          </a:bodyPr>
          <a:lstStyle/>
          <a:p>
            <a:pPr lvl="0">
              <a:buSzPct val="101818"/>
            </a:pPr>
            <a:r>
              <a:rPr lang="en-US" sz="2400" u="sng" dirty="0">
                <a:solidFill>
                  <a:schemeClr val="bg1"/>
                </a:solidFill>
                <a:latin typeface="Bookman Old Style" panose="02050604050505020204" pitchFamily="18" charset="0"/>
              </a:rPr>
              <a:t>Instrument</a:t>
            </a:r>
            <a:r>
              <a:rPr lang="en-US" sz="2400" dirty="0">
                <a:solidFill>
                  <a:schemeClr val="bg1"/>
                </a:solidFill>
                <a:latin typeface="Bookman Old Style" panose="02050604050505020204" pitchFamily="18" charset="0"/>
              </a:rPr>
              <a:t>: SO2 Spec </a:t>
            </a:r>
            <a:r>
              <a:rPr lang="en-US" sz="2400" dirty="0" smtClean="0">
                <a:solidFill>
                  <a:schemeClr val="bg1"/>
                </a:solidFill>
                <a:latin typeface="Bookman Old Style" panose="02050604050505020204" pitchFamily="18" charset="0"/>
              </a:rPr>
              <a:t>Sensor, an </a:t>
            </a:r>
            <a:r>
              <a:rPr lang="en-US" sz="2400" dirty="0">
                <a:solidFill>
                  <a:schemeClr val="bg1"/>
                </a:solidFill>
                <a:latin typeface="Bookman Old Style" panose="02050604050505020204" pitchFamily="18" charset="0"/>
              </a:rPr>
              <a:t>electrochemical sensor</a:t>
            </a:r>
            <a:r>
              <a:rPr lang="en-US" sz="2400" dirty="0" smtClean="0">
                <a:solidFill>
                  <a:schemeClr val="bg1"/>
                </a:solidFill>
                <a:latin typeface="Bookman Old Style" panose="02050604050505020204" pitchFamily="18" charset="0"/>
              </a:rPr>
              <a:t>.</a:t>
            </a:r>
          </a:p>
          <a:p>
            <a:pPr lvl="0">
              <a:buSzPct val="101818"/>
            </a:pPr>
            <a:endParaRPr lang="en-US" sz="2400" dirty="0">
              <a:solidFill>
                <a:schemeClr val="bg1"/>
              </a:solidFill>
              <a:latin typeface="Bookman Old Style" panose="02050604050505020204" pitchFamily="18" charset="0"/>
            </a:endParaRPr>
          </a:p>
          <a:p>
            <a:pPr lvl="0">
              <a:buSzPct val="101818"/>
            </a:pPr>
            <a:r>
              <a:rPr lang="en-US" sz="2400" u="sng" dirty="0">
                <a:solidFill>
                  <a:schemeClr val="bg1"/>
                </a:solidFill>
                <a:latin typeface="Bookman Old Style" panose="02050604050505020204" pitchFamily="18" charset="0"/>
              </a:rPr>
              <a:t>Why did we pick this sensor</a:t>
            </a:r>
            <a:r>
              <a:rPr lang="en-US" sz="2400" dirty="0">
                <a:solidFill>
                  <a:schemeClr val="bg1"/>
                </a:solidFill>
                <a:latin typeface="Bookman Old Style" panose="02050604050505020204" pitchFamily="18" charset="0"/>
              </a:rPr>
              <a:t>? </a:t>
            </a:r>
            <a:endParaRPr lang="en-US" sz="2400" dirty="0" smtClean="0">
              <a:solidFill>
                <a:schemeClr val="bg1"/>
              </a:solidFill>
              <a:latin typeface="Bookman Old Style" panose="02050604050505020204" pitchFamily="18" charset="0"/>
            </a:endParaRPr>
          </a:p>
          <a:p>
            <a:pPr lvl="0">
              <a:buSzPct val="101818"/>
            </a:pPr>
            <a:r>
              <a:rPr lang="en-US" sz="2400" dirty="0" smtClean="0">
                <a:solidFill>
                  <a:schemeClr val="bg1"/>
                </a:solidFill>
                <a:latin typeface="Bookman Old Style" panose="02050604050505020204" pitchFamily="18" charset="0"/>
              </a:rPr>
              <a:t>The measurement </a:t>
            </a:r>
            <a:r>
              <a:rPr lang="en-US" sz="2400" dirty="0">
                <a:solidFill>
                  <a:schemeClr val="bg1"/>
                </a:solidFill>
                <a:latin typeface="Bookman Old Style" panose="02050604050505020204" pitchFamily="18" charset="0"/>
              </a:rPr>
              <a:t>performance and the ultra-low power consumption needed for battery operation.</a:t>
            </a:r>
          </a:p>
          <a:p>
            <a:pPr lvl="0">
              <a:buSzPct val="101818"/>
            </a:pPr>
            <a:r>
              <a:rPr lang="en-US" sz="2400" dirty="0">
                <a:solidFill>
                  <a:schemeClr val="bg1"/>
                </a:solidFill>
                <a:latin typeface="Bookman Old Style" panose="02050604050505020204" pitchFamily="18" charset="0"/>
              </a:rPr>
              <a:t>T</a:t>
            </a:r>
            <a:r>
              <a:rPr lang="en-US" sz="2400" dirty="0" smtClean="0">
                <a:solidFill>
                  <a:schemeClr val="bg1"/>
                </a:solidFill>
                <a:latin typeface="Bookman Old Style" panose="02050604050505020204" pitchFamily="18" charset="0"/>
              </a:rPr>
              <a:t>he small physical size was </a:t>
            </a:r>
            <a:r>
              <a:rPr lang="en-US" sz="2400" dirty="0">
                <a:solidFill>
                  <a:schemeClr val="bg1"/>
                </a:solidFill>
                <a:latin typeface="Bookman Old Style" panose="02050604050505020204" pitchFamily="18" charset="0"/>
              </a:rPr>
              <a:t>perfect for the weight limits that we were given. </a:t>
            </a:r>
            <a:endParaRPr lang="en-US" sz="2400" dirty="0" smtClean="0">
              <a:solidFill>
                <a:schemeClr val="bg1"/>
              </a:solidFill>
              <a:latin typeface="Bookman Old Style" panose="02050604050505020204" pitchFamily="18" charset="0"/>
            </a:endParaRPr>
          </a:p>
          <a:p>
            <a:pPr lvl="0">
              <a:buSzPct val="101818"/>
            </a:pPr>
            <a:r>
              <a:rPr lang="en-US" sz="2400" dirty="0" smtClean="0">
                <a:solidFill>
                  <a:schemeClr val="bg1"/>
                </a:solidFill>
                <a:latin typeface="Bookman Old Style" panose="02050604050505020204" pitchFamily="18" charset="0"/>
              </a:rPr>
              <a:t>The cost was low.</a:t>
            </a:r>
            <a:endParaRPr lang="en-US" sz="2400" dirty="0">
              <a:solidFill>
                <a:schemeClr val="bg1"/>
              </a:solidFill>
              <a:latin typeface="Bookman Old Style" panose="02050604050505020204" pitchFamily="18" charset="0"/>
            </a:endParaRPr>
          </a:p>
          <a:p>
            <a:pPr lvl="0">
              <a:spcBef>
                <a:spcPts val="0"/>
              </a:spcBef>
              <a:buNone/>
            </a:pPr>
            <a:endParaRPr lang="en-US" dirty="0"/>
          </a:p>
        </p:txBody>
      </p:sp>
      <p:pic>
        <p:nvPicPr>
          <p:cNvPr id="5" name="Shape 138"/>
          <p:cNvPicPr preferRelativeResize="0"/>
          <p:nvPr/>
        </p:nvPicPr>
        <p:blipFill>
          <a:blip r:embed="rId2">
            <a:alphaModFix/>
          </a:blip>
          <a:stretch>
            <a:fillRect/>
          </a:stretch>
        </p:blipFill>
        <p:spPr>
          <a:xfrm>
            <a:off x="143172" y="1448791"/>
            <a:ext cx="4733628" cy="4619500"/>
          </a:xfrm>
          <a:prstGeom prst="rect">
            <a:avLst/>
          </a:prstGeom>
          <a:noFill/>
          <a:ln>
            <a:noFill/>
          </a:ln>
        </p:spPr>
      </p:pic>
    </p:spTree>
    <p:extLst>
      <p:ext uri="{BB962C8B-B14F-4D97-AF65-F5344CB8AC3E}">
        <p14:creationId xmlns:p14="http://schemas.microsoft.com/office/powerpoint/2010/main" val="185348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976" y="210788"/>
            <a:ext cx="8023554" cy="893618"/>
          </a:xfrm>
        </p:spPr>
        <p:txBody>
          <a:bodyPr/>
          <a:lstStyle/>
          <a:p>
            <a:r>
              <a:rPr lang="en-US" dirty="0">
                <a:solidFill>
                  <a:schemeClr val="bg1"/>
                </a:solidFill>
              </a:rPr>
              <a:t>III. Experimental Design (Kyle Goh):</a:t>
            </a:r>
            <a:endParaRPr lang="en-US" dirty="0"/>
          </a:p>
        </p:txBody>
      </p:sp>
      <p:sp>
        <p:nvSpPr>
          <p:cNvPr id="4" name="Rectangle 3"/>
          <p:cNvSpPr/>
          <p:nvPr/>
        </p:nvSpPr>
        <p:spPr>
          <a:xfrm>
            <a:off x="5173683" y="1246793"/>
            <a:ext cx="6096000" cy="5037276"/>
          </a:xfrm>
          <a:prstGeom prst="rect">
            <a:avLst/>
          </a:prstGeom>
        </p:spPr>
        <p:txBody>
          <a:bodyPr>
            <a:spAutoFit/>
          </a:bodyPr>
          <a:lstStyle/>
          <a:p>
            <a:pPr lvl="0">
              <a:buClr>
                <a:schemeClr val="dk1"/>
              </a:buClr>
              <a:buSzPct val="25000"/>
            </a:pPr>
            <a:r>
              <a:rPr lang="en-US" sz="2400" u="sng" dirty="0" smtClean="0">
                <a:solidFill>
                  <a:schemeClr val="bg1"/>
                </a:solidFill>
                <a:latin typeface="Bookman Old Style" panose="02050604050505020204" pitchFamily="18" charset="0"/>
              </a:rPr>
              <a:t>Plan B:</a:t>
            </a:r>
          </a:p>
          <a:p>
            <a:pPr lvl="0">
              <a:buClr>
                <a:schemeClr val="dk1"/>
              </a:buClr>
              <a:buSzPct val="25000"/>
            </a:pPr>
            <a:r>
              <a:rPr lang="en-US" sz="2400" dirty="0" smtClean="0">
                <a:solidFill>
                  <a:schemeClr val="bg1"/>
                </a:solidFill>
                <a:latin typeface="Bookman Old Style" panose="02050604050505020204" pitchFamily="18" charset="0"/>
              </a:rPr>
              <a:t>-P</a:t>
            </a:r>
            <a:r>
              <a:rPr lang="en-US" sz="2400" dirty="0" smtClean="0">
                <a:solidFill>
                  <a:schemeClr val="bg1"/>
                </a:solidFill>
                <a:latin typeface="Bookman Old Style" panose="02050604050505020204" pitchFamily="18" charset="0"/>
                <a:ea typeface="Calibri"/>
                <a:cs typeface="Calibri"/>
                <a:sym typeface="Calibri"/>
              </a:rPr>
              <a:t>ayload </a:t>
            </a:r>
            <a:r>
              <a:rPr lang="en-US" sz="2400" dirty="0">
                <a:solidFill>
                  <a:schemeClr val="bg1"/>
                </a:solidFill>
                <a:latin typeface="Bookman Old Style" panose="02050604050505020204" pitchFamily="18" charset="0"/>
                <a:ea typeface="Calibri"/>
                <a:cs typeface="Calibri"/>
                <a:sym typeface="Calibri"/>
              </a:rPr>
              <a:t>was </a:t>
            </a:r>
            <a:r>
              <a:rPr lang="en-US" sz="2400" dirty="0" smtClean="0">
                <a:solidFill>
                  <a:schemeClr val="bg1"/>
                </a:solidFill>
                <a:latin typeface="Bookman Old Style" panose="02050604050505020204" pitchFamily="18" charset="0"/>
                <a:ea typeface="Calibri"/>
                <a:cs typeface="Calibri"/>
                <a:sym typeface="Calibri"/>
              </a:rPr>
              <a:t>built </a:t>
            </a:r>
            <a:r>
              <a:rPr lang="en-US" sz="2400" dirty="0">
                <a:solidFill>
                  <a:schemeClr val="bg1"/>
                </a:solidFill>
                <a:latin typeface="Bookman Old Style" panose="02050604050505020204" pitchFamily="18" charset="0"/>
                <a:ea typeface="Calibri"/>
                <a:cs typeface="Calibri"/>
                <a:sym typeface="Calibri"/>
              </a:rPr>
              <a:t>with 4 cameras &amp; one temperature &amp; pressure </a:t>
            </a:r>
            <a:r>
              <a:rPr lang="en-US" sz="2400" dirty="0" smtClean="0">
                <a:solidFill>
                  <a:schemeClr val="bg1"/>
                </a:solidFill>
                <a:latin typeface="Bookman Old Style" panose="02050604050505020204" pitchFamily="18" charset="0"/>
                <a:ea typeface="Calibri"/>
                <a:cs typeface="Calibri"/>
                <a:sym typeface="Calibri"/>
              </a:rPr>
              <a:t>sensor.</a:t>
            </a:r>
          </a:p>
          <a:p>
            <a:pPr lvl="0">
              <a:buClr>
                <a:schemeClr val="dk1"/>
              </a:buClr>
              <a:buSzPct val="25000"/>
            </a:pPr>
            <a:r>
              <a:rPr lang="en-US" sz="2400" dirty="0" smtClean="0">
                <a:solidFill>
                  <a:schemeClr val="bg1"/>
                </a:solidFill>
                <a:latin typeface="Bookman Old Style" panose="02050604050505020204" pitchFamily="18" charset="0"/>
              </a:rPr>
              <a:t>-Cameras </a:t>
            </a:r>
            <a:r>
              <a:rPr lang="en-US" sz="2400" dirty="0">
                <a:solidFill>
                  <a:schemeClr val="bg1"/>
                </a:solidFill>
                <a:latin typeface="Bookman Old Style" panose="02050604050505020204" pitchFamily="18" charset="0"/>
              </a:rPr>
              <a:t>were </a:t>
            </a:r>
            <a:r>
              <a:rPr lang="en-US" sz="2400" dirty="0" smtClean="0">
                <a:solidFill>
                  <a:schemeClr val="bg1"/>
                </a:solidFill>
                <a:latin typeface="Bookman Old Style" panose="02050604050505020204" pitchFamily="18" charset="0"/>
              </a:rPr>
              <a:t>tested.</a:t>
            </a:r>
          </a:p>
          <a:p>
            <a:pPr lvl="0">
              <a:buClr>
                <a:schemeClr val="dk1"/>
              </a:buClr>
              <a:buSzPct val="25000"/>
            </a:pPr>
            <a:r>
              <a:rPr lang="en-US" sz="2400" dirty="0" smtClean="0">
                <a:solidFill>
                  <a:schemeClr val="bg1"/>
                </a:solidFill>
                <a:latin typeface="Bookman Old Style" panose="02050604050505020204" pitchFamily="18" charset="0"/>
                <a:ea typeface="Calibri"/>
                <a:cs typeface="Calibri"/>
                <a:sym typeface="Calibri"/>
              </a:rPr>
              <a:t>-We </a:t>
            </a:r>
            <a:r>
              <a:rPr lang="en-US" sz="2400" dirty="0">
                <a:solidFill>
                  <a:schemeClr val="bg1"/>
                </a:solidFill>
                <a:latin typeface="Bookman Old Style" panose="02050604050505020204" pitchFamily="18" charset="0"/>
                <a:ea typeface="Calibri"/>
                <a:cs typeface="Calibri"/>
                <a:sym typeface="Calibri"/>
              </a:rPr>
              <a:t>built this into a secured payload.</a:t>
            </a:r>
          </a:p>
          <a:p>
            <a:pPr lvl="0">
              <a:spcBef>
                <a:spcPts val="1000"/>
              </a:spcBef>
              <a:buClr>
                <a:schemeClr val="dk1"/>
              </a:buClr>
              <a:buSzPct val="25000"/>
            </a:pPr>
            <a:r>
              <a:rPr lang="en-US" sz="2400" u="sng" dirty="0">
                <a:solidFill>
                  <a:schemeClr val="bg1"/>
                </a:solidFill>
                <a:latin typeface="Bookman Old Style" panose="02050604050505020204" pitchFamily="18" charset="0"/>
                <a:ea typeface="Calibri"/>
                <a:cs typeface="Calibri"/>
                <a:sym typeface="Calibri"/>
              </a:rPr>
              <a:t>Challenges:</a:t>
            </a:r>
          </a:p>
          <a:p>
            <a:pPr lvl="0">
              <a:spcBef>
                <a:spcPts val="1000"/>
              </a:spcBef>
              <a:buClr>
                <a:schemeClr val="dk1"/>
              </a:buClr>
              <a:buSzPct val="100000"/>
            </a:pPr>
            <a:r>
              <a:rPr lang="en-US" sz="2400" dirty="0" smtClean="0">
                <a:solidFill>
                  <a:schemeClr val="bg1"/>
                </a:solidFill>
                <a:latin typeface="Bookman Old Style" panose="02050604050505020204" pitchFamily="18" charset="0"/>
                <a:ea typeface="Calibri"/>
                <a:cs typeface="Calibri"/>
                <a:sym typeface="Calibri"/>
              </a:rPr>
              <a:t>-The </a:t>
            </a:r>
            <a:r>
              <a:rPr lang="en-US" sz="2400" dirty="0">
                <a:solidFill>
                  <a:schemeClr val="bg1"/>
                </a:solidFill>
                <a:latin typeface="Bookman Old Style" panose="02050604050505020204" pitchFamily="18" charset="0"/>
                <a:ea typeface="Calibri"/>
                <a:cs typeface="Calibri"/>
                <a:sym typeface="Calibri"/>
              </a:rPr>
              <a:t>cameras </a:t>
            </a:r>
            <a:r>
              <a:rPr lang="en-US" sz="2400" dirty="0">
                <a:solidFill>
                  <a:schemeClr val="bg1"/>
                </a:solidFill>
                <a:latin typeface="Bookman Old Style" panose="02050604050505020204" pitchFamily="18" charset="0"/>
              </a:rPr>
              <a:t> were </a:t>
            </a:r>
            <a:r>
              <a:rPr lang="en-US" sz="2400" dirty="0" smtClean="0">
                <a:solidFill>
                  <a:schemeClr val="bg1"/>
                </a:solidFill>
                <a:latin typeface="Bookman Old Style" panose="02050604050505020204" pitchFamily="18" charset="0"/>
              </a:rPr>
              <a:t>used </a:t>
            </a:r>
            <a:r>
              <a:rPr lang="en-US" sz="2400" dirty="0">
                <a:solidFill>
                  <a:schemeClr val="bg1"/>
                </a:solidFill>
                <a:latin typeface="Bookman Old Style" panose="02050604050505020204" pitchFamily="18" charset="0"/>
              </a:rPr>
              <a:t>and </a:t>
            </a:r>
            <a:r>
              <a:rPr lang="en-US" sz="2400" dirty="0" smtClean="0">
                <a:solidFill>
                  <a:schemeClr val="bg1"/>
                </a:solidFill>
                <a:latin typeface="Bookman Old Style" panose="02050604050505020204" pitchFamily="18" charset="0"/>
              </a:rPr>
              <a:t>had </a:t>
            </a:r>
            <a:r>
              <a:rPr lang="en-US" sz="2400" dirty="0">
                <a:solidFill>
                  <a:schemeClr val="bg1"/>
                </a:solidFill>
                <a:latin typeface="Bookman Old Style" panose="02050604050505020204" pitchFamily="18" charset="0"/>
                <a:ea typeface="Calibri"/>
                <a:cs typeface="Calibri"/>
                <a:sym typeface="Calibri"/>
              </a:rPr>
              <a:t>damaged buttons.</a:t>
            </a:r>
          </a:p>
          <a:p>
            <a:pPr lvl="0">
              <a:spcBef>
                <a:spcPts val="1000"/>
              </a:spcBef>
              <a:buClr>
                <a:schemeClr val="dk1"/>
              </a:buClr>
              <a:buSzPct val="100000"/>
            </a:pPr>
            <a:r>
              <a:rPr lang="en-US" sz="2400" dirty="0" smtClean="0">
                <a:solidFill>
                  <a:schemeClr val="bg1"/>
                </a:solidFill>
                <a:latin typeface="Bookman Old Style" panose="02050604050505020204" pitchFamily="18" charset="0"/>
              </a:rPr>
              <a:t>-T</a:t>
            </a:r>
            <a:r>
              <a:rPr lang="en-US" sz="2400" dirty="0" smtClean="0">
                <a:solidFill>
                  <a:schemeClr val="bg1"/>
                </a:solidFill>
                <a:latin typeface="Bookman Old Style" panose="02050604050505020204" pitchFamily="18" charset="0"/>
                <a:ea typeface="Calibri"/>
                <a:cs typeface="Calibri"/>
                <a:sym typeface="Calibri"/>
              </a:rPr>
              <a:t>ime </a:t>
            </a:r>
            <a:r>
              <a:rPr lang="en-US" sz="2400" dirty="0">
                <a:solidFill>
                  <a:schemeClr val="bg1"/>
                </a:solidFill>
                <a:latin typeface="Bookman Old Style" panose="02050604050505020204" pitchFamily="18" charset="0"/>
                <a:ea typeface="Calibri"/>
                <a:cs typeface="Calibri"/>
                <a:sym typeface="Calibri"/>
              </a:rPr>
              <a:t>constraints didn’t </a:t>
            </a:r>
            <a:r>
              <a:rPr lang="en-US" sz="2400" dirty="0">
                <a:solidFill>
                  <a:schemeClr val="bg1"/>
                </a:solidFill>
                <a:latin typeface="Bookman Old Style" panose="02050604050505020204" pitchFamily="18" charset="0"/>
              </a:rPr>
              <a:t>allow</a:t>
            </a:r>
            <a:r>
              <a:rPr lang="en-US" sz="2400" dirty="0">
                <a:solidFill>
                  <a:schemeClr val="bg1"/>
                </a:solidFill>
                <a:latin typeface="Bookman Old Style" panose="02050604050505020204" pitchFamily="18" charset="0"/>
                <a:ea typeface="Calibri"/>
                <a:cs typeface="Calibri"/>
                <a:sym typeface="Calibri"/>
              </a:rPr>
              <a:t> enough time for new </a:t>
            </a:r>
            <a:r>
              <a:rPr lang="en-US" sz="2400" dirty="0" smtClean="0">
                <a:solidFill>
                  <a:schemeClr val="bg1"/>
                </a:solidFill>
                <a:latin typeface="Bookman Old Style" panose="02050604050505020204" pitchFamily="18" charset="0"/>
                <a:ea typeface="Calibri"/>
                <a:cs typeface="Calibri"/>
                <a:sym typeface="Calibri"/>
              </a:rPr>
              <a:t>cameras to be ordered.</a:t>
            </a:r>
            <a:endParaRPr lang="en-US" sz="2400" dirty="0">
              <a:solidFill>
                <a:schemeClr val="bg1"/>
              </a:solidFill>
              <a:latin typeface="Bookman Old Style" panose="02050604050505020204" pitchFamily="18" charset="0"/>
              <a:ea typeface="Calibri"/>
              <a:cs typeface="Calibri"/>
              <a:sym typeface="Calibri"/>
            </a:endParaRPr>
          </a:p>
          <a:p>
            <a:pPr lvl="0">
              <a:spcBef>
                <a:spcPts val="1000"/>
              </a:spcBef>
              <a:buClr>
                <a:schemeClr val="dk1"/>
              </a:buClr>
              <a:buSzPct val="100000"/>
            </a:pPr>
            <a:r>
              <a:rPr lang="en-US" sz="2400" dirty="0" smtClean="0">
                <a:solidFill>
                  <a:schemeClr val="bg1"/>
                </a:solidFill>
                <a:latin typeface="Bookman Old Style" panose="02050604050505020204" pitchFamily="18" charset="0"/>
                <a:ea typeface="Calibri"/>
                <a:cs typeface="Calibri"/>
                <a:sym typeface="Calibri"/>
              </a:rPr>
              <a:t>-Unfortunately </a:t>
            </a:r>
            <a:r>
              <a:rPr lang="en-US" sz="2400" dirty="0">
                <a:solidFill>
                  <a:schemeClr val="bg1"/>
                </a:solidFill>
                <a:latin typeface="Bookman Old Style" panose="02050604050505020204" pitchFamily="18" charset="0"/>
                <a:ea typeface="Calibri"/>
                <a:cs typeface="Calibri"/>
                <a:sym typeface="Calibri"/>
              </a:rPr>
              <a:t>they didn’t collect any </a:t>
            </a:r>
            <a:r>
              <a:rPr lang="en-US" sz="2400" dirty="0" smtClean="0">
                <a:solidFill>
                  <a:schemeClr val="bg1"/>
                </a:solidFill>
                <a:latin typeface="Bookman Old Style" panose="02050604050505020204" pitchFamily="18" charset="0"/>
                <a:ea typeface="Calibri"/>
                <a:cs typeface="Calibri"/>
                <a:sym typeface="Calibri"/>
              </a:rPr>
              <a:t>data</a:t>
            </a:r>
            <a:r>
              <a:rPr lang="en-US" sz="2400" dirty="0">
                <a:solidFill>
                  <a:schemeClr val="bg1"/>
                </a:solidFill>
                <a:latin typeface="Bookman Old Style" panose="02050604050505020204" pitchFamily="18" charset="0"/>
                <a:ea typeface="Calibri"/>
                <a:cs typeface="Calibri"/>
                <a:sym typeface="Calibri"/>
              </a:rPr>
              <a:t>.	</a:t>
            </a:r>
            <a:endParaRPr lang="en-US" sz="2400" dirty="0">
              <a:solidFill>
                <a:schemeClr val="bg1"/>
              </a:solidFill>
              <a:latin typeface="Bookman Old Style" panose="02050604050505020204" pitchFamily="18" charset="0"/>
              <a:ea typeface="Calibri"/>
              <a:cs typeface="Calibri"/>
              <a:sym typeface="Calibri"/>
            </a:endParaRPr>
          </a:p>
        </p:txBody>
      </p:sp>
      <p:pic>
        <p:nvPicPr>
          <p:cNvPr id="5" name="Shape 145"/>
          <p:cNvPicPr preferRelativeResize="0"/>
          <p:nvPr/>
        </p:nvPicPr>
        <p:blipFill rotWithShape="1">
          <a:blip r:embed="rId2">
            <a:alphaModFix/>
          </a:blip>
          <a:srcRect l="12434" t="13256" b="18306"/>
          <a:stretch/>
        </p:blipFill>
        <p:spPr>
          <a:xfrm>
            <a:off x="0" y="3976372"/>
            <a:ext cx="4854850" cy="2845848"/>
          </a:xfrm>
          <a:prstGeom prst="rect">
            <a:avLst/>
          </a:prstGeom>
          <a:noFill/>
          <a:ln>
            <a:noFill/>
          </a:ln>
        </p:spPr>
      </p:pic>
      <p:pic>
        <p:nvPicPr>
          <p:cNvPr id="6" name="Shape 146"/>
          <p:cNvPicPr preferRelativeResize="0"/>
          <p:nvPr/>
        </p:nvPicPr>
        <p:blipFill rotWithShape="1">
          <a:blip r:embed="rId3">
            <a:alphaModFix/>
          </a:blip>
          <a:srcRect l="13847" t="21525" r="10527" b="13166"/>
          <a:stretch/>
        </p:blipFill>
        <p:spPr>
          <a:xfrm>
            <a:off x="423119" y="1668675"/>
            <a:ext cx="3563048" cy="2307697"/>
          </a:xfrm>
          <a:prstGeom prst="rect">
            <a:avLst/>
          </a:prstGeom>
          <a:noFill/>
          <a:ln>
            <a:noFill/>
          </a:ln>
        </p:spPr>
      </p:pic>
      <p:pic>
        <p:nvPicPr>
          <p:cNvPr id="7" name="Shape 147"/>
          <p:cNvPicPr preferRelativeResize="0"/>
          <p:nvPr/>
        </p:nvPicPr>
        <p:blipFill rotWithShape="1">
          <a:blip r:embed="rId4">
            <a:alphaModFix/>
          </a:blip>
          <a:srcRect t="28160"/>
          <a:stretch/>
        </p:blipFill>
        <p:spPr>
          <a:xfrm>
            <a:off x="879221" y="0"/>
            <a:ext cx="2243997" cy="1837911"/>
          </a:xfrm>
          <a:prstGeom prst="rect">
            <a:avLst/>
          </a:prstGeom>
          <a:noFill/>
          <a:ln>
            <a:noFill/>
          </a:ln>
        </p:spPr>
      </p:pic>
    </p:spTree>
    <p:extLst>
      <p:ext uri="{BB962C8B-B14F-4D97-AF65-F5344CB8AC3E}">
        <p14:creationId xmlns:p14="http://schemas.microsoft.com/office/powerpoint/2010/main" val="1821020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5479</TotalTime>
  <Words>631</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Book Antiqua</vt:lpstr>
      <vt:lpstr>Bookman Old Style</vt:lpstr>
      <vt:lpstr>Calibri</vt:lpstr>
      <vt:lpstr>Corbel</vt:lpstr>
      <vt:lpstr>Times New Roman</vt:lpstr>
      <vt:lpstr>Wingdings</vt:lpstr>
      <vt:lpstr>Parallax</vt:lpstr>
      <vt:lpstr>The Effects of Sulfur Dioxide on the Diné Nation</vt:lpstr>
      <vt:lpstr>Table of contents:</vt:lpstr>
      <vt:lpstr>I. Background &amp; Relevance (Brittany Jim):</vt:lpstr>
      <vt:lpstr>I. Background &amp; Relevance (Brittany Jim):</vt:lpstr>
      <vt:lpstr>II. Dine Perspective (Brittany Jim):</vt:lpstr>
      <vt:lpstr>II. Dine Perspective (Brittany Jim):</vt:lpstr>
      <vt:lpstr>III. Experimental Design (Kyle Goh):</vt:lpstr>
      <vt:lpstr>III. Experimental Design (Kyle Goh):</vt:lpstr>
      <vt:lpstr>III. Experimental Design (Kyle Goh):</vt:lpstr>
      <vt:lpstr>IV. Error Analysis (Jodee Plummer):</vt:lpstr>
      <vt:lpstr>V. Future Research Plans</vt:lpstr>
      <vt:lpstr>VI. Acknowledgements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Sulfur Dioxide and Nitrogen Oxide on the Diné Nation</dc:title>
  <dc:creator>User</dc:creator>
  <cp:lastModifiedBy>Brittany Jim</cp:lastModifiedBy>
  <cp:revision>35</cp:revision>
  <dcterms:created xsi:type="dcterms:W3CDTF">2017-04-13T20:00:06Z</dcterms:created>
  <dcterms:modified xsi:type="dcterms:W3CDTF">2017-04-17T22:56:24Z</dcterms:modified>
</cp:coreProperties>
</file>